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9"/>
  </p:notesMasterIdLst>
  <p:sldIdLst>
    <p:sldId id="260" r:id="rId2"/>
    <p:sldId id="296" r:id="rId3"/>
    <p:sldId id="295" r:id="rId4"/>
    <p:sldId id="281" r:id="rId5"/>
    <p:sldId id="256" r:id="rId6"/>
    <p:sldId id="258" r:id="rId7"/>
    <p:sldId id="282" r:id="rId8"/>
    <p:sldId id="292" r:id="rId9"/>
    <p:sldId id="293" r:id="rId10"/>
    <p:sldId id="288" r:id="rId11"/>
    <p:sldId id="289" r:id="rId12"/>
    <p:sldId id="294" r:id="rId13"/>
    <p:sldId id="290" r:id="rId14"/>
    <p:sldId id="278" r:id="rId15"/>
    <p:sldId id="284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B30A7DE-8D53-4FDE-900A-B4DEA3D6667B}">
          <p14:sldIdLst>
            <p14:sldId id="260"/>
            <p14:sldId id="279"/>
            <p14:sldId id="295"/>
            <p14:sldId id="281"/>
            <p14:sldId id="256"/>
            <p14:sldId id="258"/>
            <p14:sldId id="282"/>
            <p14:sldId id="292"/>
            <p14:sldId id="288"/>
            <p14:sldId id="293"/>
            <p14:sldId id="289"/>
            <p14:sldId id="294"/>
            <p14:sldId id="290"/>
            <p14:sldId id="278"/>
            <p14:sldId id="284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4" autoAdjust="0"/>
    <p:restoredTop sz="94660"/>
  </p:normalViewPr>
  <p:slideViewPr>
    <p:cSldViewPr>
      <p:cViewPr varScale="1">
        <p:scale>
          <a:sx n="65" d="100"/>
          <a:sy n="65" d="100"/>
        </p:scale>
        <p:origin x="-126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7E4E-E453-44FD-A34B-357B069E57F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A58B-15BC-497E-AAAE-4A6594B93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2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User\Desktop\&#1052;&#1040;&#1052;&#1040;\&#1055;&#1045;&#1057;&#1053;&#1071;%20&#1058;&#1040;&#1041;&#1040;&#1057;&#1040;&#1056;&#1040;&#1053;.mp3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2;&#1040;&#1052;&#1040;\&#1055;&#1056;&#1054;&#1041;&#1051;&#1045;&#1052;&#1067;%20&#1069;&#1050;&#1054;&#1051;&#1054;&#1043;&#1048;&#1048;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jpeg"/><Relationship Id="rId1" Type="http://schemas.openxmlformats.org/officeDocument/2006/relationships/audio" Target="file:///C:\Users\User\Desktop\&#1052;&#1040;&#1052;&#1040;\&#1055;&#1045;&#1057;&#1053;&#1071;%20&#1058;&#1040;&#1041;&#1040;&#1057;&#1040;&#1056;&#1040;&#1053;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338437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err="1" smtClean="0"/>
              <a:t>Гафарикан</a:t>
            </a:r>
            <a:r>
              <a:rPr lang="ru-RU" sz="3600" b="1" dirty="0" smtClean="0"/>
              <a:t> ширин, </a:t>
            </a:r>
            <a:r>
              <a:rPr lang="ru-RU" sz="3600" b="1" dirty="0" err="1" smtClean="0"/>
              <a:t>ккуни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Халачиси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дубхнайи</a:t>
            </a:r>
            <a:r>
              <a:rPr lang="ru-RU" sz="3600" b="1" dirty="0" smtClean="0"/>
              <a:t> ч</a:t>
            </a:r>
            <a:r>
              <a:rPr lang="en-US" sz="3600" b="1" dirty="0" smtClean="0"/>
              <a:t>I</a:t>
            </a:r>
            <a:r>
              <a:rPr lang="ru-RU" sz="3600" b="1" dirty="0" smtClean="0"/>
              <a:t>ал.</a:t>
            </a:r>
            <a:br>
              <a:rPr lang="ru-RU" sz="3600" b="1" dirty="0" smtClean="0"/>
            </a:br>
            <a:r>
              <a:rPr lang="ru-RU" sz="3600" b="1" dirty="0" smtClean="0"/>
              <a:t>К</a:t>
            </a:r>
            <a:r>
              <a:rPr lang="en-US" sz="3600" b="1" dirty="0" err="1" smtClean="0"/>
              <a:t>I</a:t>
            </a:r>
            <a:r>
              <a:rPr lang="ru-RU" sz="3600" b="1" dirty="0" err="1" smtClean="0"/>
              <a:t>ван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гьенг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вува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назук</a:t>
            </a:r>
            <a:r>
              <a:rPr lang="ru-RU" sz="3600" b="1" dirty="0" smtClean="0"/>
              <a:t> ,мани</a:t>
            </a:r>
            <a:br>
              <a:rPr lang="ru-RU" sz="3600" b="1" dirty="0" smtClean="0"/>
            </a:br>
            <a:r>
              <a:rPr lang="ru-RU" sz="3600" b="1" dirty="0" smtClean="0"/>
              <a:t>К</a:t>
            </a:r>
            <a:r>
              <a:rPr lang="en-US" sz="3600" b="1" dirty="0" smtClean="0"/>
              <a:t>I</a:t>
            </a:r>
            <a:r>
              <a:rPr lang="ru-RU" sz="3600" b="1" dirty="0" smtClean="0"/>
              <a:t>ваз </a:t>
            </a:r>
            <a:r>
              <a:rPr lang="ru-RU" sz="3600" b="1" dirty="0" err="1" smtClean="0"/>
              <a:t>гьиссарин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шагьид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йиз</a:t>
            </a:r>
            <a:r>
              <a:rPr lang="ru-RU" sz="3600" b="1" dirty="0" smtClean="0"/>
              <a:t> ч</a:t>
            </a:r>
            <a:r>
              <a:rPr lang="en-US" sz="3600" b="1" dirty="0" smtClean="0"/>
              <a:t>I</a:t>
            </a:r>
            <a:r>
              <a:rPr lang="ru-RU" sz="3600" b="1" dirty="0" smtClean="0"/>
              <a:t>ал.</a:t>
            </a:r>
            <a:br>
              <a:rPr lang="ru-RU" sz="3600" b="1" dirty="0" smtClean="0"/>
            </a:br>
            <a:r>
              <a:rPr lang="ru-RU" sz="3300" dirty="0" smtClean="0"/>
              <a:t>                                                            </a:t>
            </a:r>
            <a:r>
              <a:rPr lang="ru-RU" sz="3300" dirty="0" err="1" smtClean="0"/>
              <a:t>Г.Уьмарова</a:t>
            </a: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05\AppData\Local\Microsoft\Windows\Temporary Internet Files\Content.IE5\0TDRCQX0\MP9004092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201997" y="7317432"/>
            <a:ext cx="47888" cy="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5\AppData\Local\Microsoft\Windows\Temporary Internet Files\Content.IE5\CIIO5ZVU\MP9004276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37793" y="6559615"/>
            <a:ext cx="125759" cy="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05\AppData\Local\Microsoft\Windows\Temporary Internet Files\Content.IE5\CIIO5ZVU\MP9004276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6848304"/>
            <a:ext cx="6860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5\AppData\Local\Microsoft\Windows\Temporary Internet Files\Content.IE5\LHJH8N1F\MC9002515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996" y="3645024"/>
            <a:ext cx="5034299" cy="24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96144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Багъри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8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478492" cy="259228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1.Ич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гъулаъ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ц1ийи  </a:t>
            </a:r>
            <a:r>
              <a:rPr lang="ru-RU" sz="1800" b="1" u="sng" dirty="0" smtClean="0">
                <a:latin typeface="Arial Black" pitchFamily="34" charset="0"/>
                <a:cs typeface="Times New Roman" pitchFamily="18" charset="0"/>
              </a:rPr>
              <a:t>больница 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айич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.</a:t>
            </a:r>
            <a:br>
              <a:rPr lang="ru-RU" sz="18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2.</a:t>
            </a:r>
            <a:r>
              <a:rPr lang="ru-RU" sz="1800" b="1" u="sng" dirty="0" smtClean="0">
                <a:latin typeface="Arial Black" pitchFamily="34" charset="0"/>
                <a:cs typeface="Times New Roman" pitchFamily="18" charset="0"/>
              </a:rPr>
              <a:t>Школайин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багъдиъ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вичун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жихрин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ва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кумшин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гьарар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а.</a:t>
            </a:r>
            <a:br>
              <a:rPr lang="ru-RU" sz="18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3.Вахтниинди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дурубхиган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хъасин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читинди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алабхъуру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гьа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Вагьаб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, - к1уру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саб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ражну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latin typeface="Arial Black" pitchFamily="34" charset="0"/>
                <a:cs typeface="Times New Roman" pitchFamily="18" charset="0"/>
              </a:rPr>
              <a:t>учители.</a:t>
            </a:r>
            <a:br>
              <a:rPr lang="ru-RU" sz="1800" b="1" u="sng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4.Гьяжибалайин </a:t>
            </a:r>
            <a:r>
              <a:rPr lang="ru-RU" sz="1800" b="1" u="sng" dirty="0" err="1" smtClean="0">
                <a:latin typeface="Arial Black" pitchFamily="34" charset="0"/>
                <a:cs typeface="Times New Roman" pitchFamily="18" charset="0"/>
              </a:rPr>
              <a:t>магазиндиъ</a:t>
            </a:r>
            <a:r>
              <a:rPr lang="ru-RU" sz="1800" b="1" u="sng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ккуни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мутму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бихъуру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адруб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аьбкъин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гъапиш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хуру,жарадариси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мутму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багьа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ап1дар,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хилиъ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пул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адруриз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буржназ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Arial Black" pitchFamily="34" charset="0"/>
                <a:cs typeface="Times New Roman" pitchFamily="18" charset="0"/>
              </a:rPr>
              <a:t>тувру</a:t>
            </a:r>
            <a:r>
              <a:rPr lang="ru-RU" sz="1800" b="1" dirty="0" smtClean="0">
                <a:latin typeface="Arial Black" pitchFamily="34" charset="0"/>
                <a:cs typeface="Times New Roman" pitchFamily="18" charset="0"/>
              </a:rPr>
              <a:t>.</a:t>
            </a:r>
            <a:endParaRPr lang="ru-RU" sz="1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77380"/>
            <a:ext cx="7515062" cy="102788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Текстнаъ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тувнайи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урус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гафар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ихь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алнан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синонимариинди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дигиш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инай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76672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аьзархана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980728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Мектеб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132856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</a:rPr>
              <a:t>мялим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708920"/>
            <a:ext cx="15841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тукан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6864" cy="11132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Ихь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Bookman Old Style" pitchFamily="18" charset="0"/>
              </a:rPr>
              <a:t>Ватан</a:t>
            </a:r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 - ТАБАСАРАН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331640" y="1700808"/>
            <a:ext cx="3888432" cy="5040560"/>
          </a:xfrm>
        </p:spPr>
        <p:txBody>
          <a:bodyPr>
            <a:normAutofit fontScale="47500" lnSpcReduction="20000"/>
          </a:bodyPr>
          <a:lstStyle/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ТАБИАЬТ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АСУЛ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БЕРЕКЕТ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АСУЛ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САВКЬАТ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АСУЛ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РИГЪ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АСУЛ</a:t>
            </a:r>
          </a:p>
          <a:p>
            <a:endParaRPr lang="ru-RU" sz="2900" b="1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Arial Black" pitchFamily="34" charset="0"/>
                <a:cs typeface="Times New Roman" pitchFamily="18" charset="0"/>
              </a:rPr>
              <a:t>- НИР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9938" name="Picture 2" descr="https://avatars.mds.yandex.net/get-pdb/163339/7a57feae-98af-4b61-93f0-89dac396bdc0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6083236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324544" y="1556792"/>
            <a:ext cx="228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lvl="0" algn="ctr"/>
            <a:r>
              <a:rPr lang="ru-RU" sz="36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dirty="0"/>
          </a:p>
        </p:txBody>
      </p:sp>
      <p:pic>
        <p:nvPicPr>
          <p:cNvPr id="7" name="ПЕСНЯ ТАБАСАР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5762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51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779912" y="0"/>
            <a:ext cx="5724128" cy="259228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Гьап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1691680" y="1988840"/>
            <a:ext cx="5112568" cy="2520280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Бабан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алниинди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улхурхьа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pinimg.com/originals/fe/23/39/fe2339224e4bdd2e1429af76cba102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1844824"/>
            <a:ext cx="3728437" cy="4835106"/>
          </a:xfrm>
          <a:prstGeom prst="rect">
            <a:avLst/>
          </a:prstGeom>
          <a:noFill/>
        </p:spPr>
      </p:pic>
      <p:pic>
        <p:nvPicPr>
          <p:cNvPr id="1028" name="Picture 4" descr="http://dutsadok.com.ua/clipart/ljudi/a05c33cf49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3117928" cy="490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static9.depositphotos.com/1001590/1163/i/950/depositphotos_11639722-stock-photo-turbulent-mountain-river-in-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30496"/>
            <a:ext cx="7128792" cy="6888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125113" cy="3600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Гъит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ихь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                                             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           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ч</a:t>
            </a: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алнан-нир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                   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марцциб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               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                       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ибшри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!</a:t>
            </a:r>
            <a:endParaRPr lang="ru-RU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72816"/>
            <a:ext cx="903649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Чухсагъул</a:t>
            </a:r>
            <a:r>
              <a:rPr lang="ru-RU" sz="6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6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иштиракчйир</a:t>
            </a:r>
            <a:r>
              <a:rPr lang="ru-RU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6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6864" cy="1584176"/>
          </a:xfrm>
        </p:spPr>
        <p:txBody>
          <a:bodyPr/>
          <a:lstStyle/>
          <a:p>
            <a:pPr algn="ctr"/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Гв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гъв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к</a:t>
            </a:r>
            <a:r>
              <a:rPr lang="en-US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ккв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кьв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къв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хв</a:t>
            </a: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хъв</a:t>
            </a:r>
            <a:endParaRPr lang="ru-RU" sz="66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4664"/>
            <a:ext cx="7416824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Лабиал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сесер</a:t>
            </a:r>
            <a:endParaRPr lang="ru-RU" sz="4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484784"/>
            <a:ext cx="7776864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Жв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 </a:t>
            </a:r>
            <a:r>
              <a:rPr kumimoji="0" lang="ru-RU" sz="6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чв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 </a:t>
            </a:r>
            <a:r>
              <a:rPr kumimoji="0" lang="ru-RU" sz="6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ччв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 ч</a:t>
            </a:r>
            <a:r>
              <a:rPr kumimoji="0" lang="en-US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I</a:t>
            </a:r>
            <a:r>
              <a:rPr kumimoji="0" lang="ru-RU" sz="6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в </a:t>
            </a:r>
            <a:r>
              <a:rPr kumimoji="0" lang="ru-RU" sz="6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шв</a:t>
            </a:r>
            <a:endParaRPr kumimoji="0" lang="ru-RU" sz="6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itchFamily="18" charset="0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5113" cy="92447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800" b="1" dirty="0" err="1" smtClean="0"/>
              <a:t>Лабиал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сесер</a:t>
            </a:r>
            <a:endParaRPr lang="ru-RU" sz="4800" b="1" dirty="0"/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7920880" cy="4824536"/>
          </a:xfrm>
        </p:spPr>
        <p:txBody>
          <a:bodyPr>
            <a:normAutofit fontScale="25000" lnSpcReduction="20000"/>
          </a:bodyPr>
          <a:lstStyle/>
          <a:p>
            <a:endParaRPr lang="ru-RU" sz="3200" b="1" dirty="0" smtClean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Махъ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Махъ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…ар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Накь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    (Вчера)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Накь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…. (могила)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Ашукь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 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Ашкь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 ар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Гъ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 ал (Ссора)</a:t>
            </a:r>
          </a:p>
          <a:p>
            <a:pPr>
              <a:buNone/>
            </a:pPr>
            <a:r>
              <a:rPr lang="ru-RU" sz="11200" b="1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Гъ</a:t>
            </a: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…ал (Бок)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Г... ар (кувшин)</a:t>
            </a:r>
          </a:p>
          <a:p>
            <a:pPr>
              <a:buNone/>
            </a:pPr>
            <a:r>
              <a:rPr lang="ru-RU" sz="11200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Г…ар  (скорлупа)</a:t>
            </a:r>
          </a:p>
          <a:p>
            <a:pPr>
              <a:buNone/>
            </a:pPr>
            <a:endParaRPr lang="ru-RU" sz="8000" b="1" dirty="0" smtClean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  <a:p>
            <a:endParaRPr lang="ru-RU" sz="3200" b="1" dirty="0" smtClean="0">
              <a:solidFill>
                <a:schemeClr val="tx1">
                  <a:lumMod val="95000"/>
                </a:schemeClr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58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7776864" cy="4392488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Махъ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dirty="0" err="1" smtClean="0"/>
              <a:t>Махъ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err="1" smtClean="0"/>
              <a:t>ар</a:t>
            </a:r>
            <a:endParaRPr lang="ru-RU" sz="2400" b="1" dirty="0" smtClean="0"/>
          </a:p>
          <a:p>
            <a:r>
              <a:rPr lang="ru-RU" sz="2400" b="1" dirty="0" err="1" smtClean="0"/>
              <a:t>Накь</a:t>
            </a:r>
            <a:r>
              <a:rPr lang="ru-RU" sz="2400" b="1" dirty="0" smtClean="0"/>
              <a:t> (вчера)</a:t>
            </a:r>
          </a:p>
          <a:p>
            <a:r>
              <a:rPr lang="ru-RU" sz="2400" b="1" dirty="0" err="1" smtClean="0"/>
              <a:t>Накь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smtClean="0"/>
              <a:t> (могила) </a:t>
            </a:r>
          </a:p>
          <a:p>
            <a:r>
              <a:rPr lang="ru-RU" sz="2400" b="1" dirty="0" err="1" smtClean="0"/>
              <a:t>Ашукь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r>
              <a:rPr lang="ru-RU" sz="2400" b="1" dirty="0" err="1" smtClean="0"/>
              <a:t>Ашкь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err="1" smtClean="0"/>
              <a:t>ар</a:t>
            </a:r>
            <a:endParaRPr lang="ru-RU" sz="2400" b="1" dirty="0" smtClean="0"/>
          </a:p>
          <a:p>
            <a:r>
              <a:rPr lang="ru-RU" sz="2400" b="1" dirty="0" err="1" smtClean="0"/>
              <a:t>Гъал</a:t>
            </a:r>
            <a:r>
              <a:rPr lang="ru-RU" sz="2400" b="1" dirty="0" smtClean="0"/>
              <a:t>(ссора)</a:t>
            </a:r>
          </a:p>
          <a:p>
            <a:r>
              <a:rPr lang="ru-RU" sz="2400" b="1" dirty="0" err="1" smtClean="0"/>
              <a:t>Гъ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err="1" smtClean="0"/>
              <a:t>ал</a:t>
            </a:r>
            <a:r>
              <a:rPr lang="ru-RU" sz="2400" b="1" dirty="0" smtClean="0"/>
              <a:t>(бок)</a:t>
            </a:r>
          </a:p>
          <a:p>
            <a:r>
              <a:rPr lang="ru-RU" sz="2400" b="1" dirty="0" err="1" smtClean="0"/>
              <a:t>Г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err="1" smtClean="0"/>
              <a:t>ар</a:t>
            </a:r>
            <a:r>
              <a:rPr lang="ru-RU" sz="2400" b="1" dirty="0" smtClean="0"/>
              <a:t> (кувшин)</a:t>
            </a:r>
          </a:p>
          <a:p>
            <a:r>
              <a:rPr lang="ru-RU" sz="2400" b="1" dirty="0" smtClean="0"/>
              <a:t> </a:t>
            </a:r>
            <a:r>
              <a:rPr lang="ru-RU" sz="2400" b="1" dirty="0" err="1" smtClean="0"/>
              <a:t>Гар</a:t>
            </a:r>
            <a:r>
              <a:rPr lang="ru-RU" sz="2400" b="1" dirty="0" smtClean="0"/>
              <a:t> (скорлупа)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8864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/>
              <a:t>Лабиал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сесер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0714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ОБЛЕМЫ ЭКОЛОГИ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285728"/>
            <a:ext cx="8246596" cy="643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oboi.ws/wallpapers/17_3541_oboi_ves_mir_v_tvoih_rukah_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038" y="764704"/>
            <a:ext cx="9345038" cy="5256584"/>
          </a:xfrm>
          <a:prstGeom prst="rect">
            <a:avLst/>
          </a:prstGeom>
          <a:noFill/>
        </p:spPr>
      </p:pic>
      <p:pic>
        <p:nvPicPr>
          <p:cNvPr id="31748" name="Picture 4" descr="https://avatars.mds.yandex.net/get-pdb/1625645/cf77cab2-3eff-4265-b5d5-c1a24453c45a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608" y="476672"/>
            <a:ext cx="9244608" cy="5777880"/>
          </a:xfrm>
          <a:prstGeom prst="rect">
            <a:avLst/>
          </a:prstGeom>
          <a:noFill/>
        </p:spPr>
      </p:pic>
      <p:pic>
        <p:nvPicPr>
          <p:cNvPr id="31750" name="Picture 6" descr="https://img3.goodfon.ru/original/2560x1600/0/25/peyzazhi-priroda-vid-me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134" y="332656"/>
            <a:ext cx="9562662" cy="5976664"/>
          </a:xfrm>
          <a:prstGeom prst="rect">
            <a:avLst/>
          </a:prstGeom>
          <a:noFill/>
        </p:spPr>
      </p:pic>
      <p:pic>
        <p:nvPicPr>
          <p:cNvPr id="31754" name="Picture 10" descr="ÐºÑÐ°ÑÐ¾Ñ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0" y="260648"/>
            <a:ext cx="9252520" cy="6162179"/>
          </a:xfrm>
          <a:prstGeom prst="rect">
            <a:avLst/>
          </a:prstGeom>
          <a:noFill/>
        </p:spPr>
      </p:pic>
      <p:pic>
        <p:nvPicPr>
          <p:cNvPr id="31756" name="Picture 12" descr="http://itd0.mycdn.me/image?id=871165546510&amp;t=20&amp;plc=WEB&amp;tkn=*KxrqexxvbQeNXquKkJB_wsnRMq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96552" y="0"/>
            <a:ext cx="9753600" cy="6505576"/>
          </a:xfrm>
          <a:prstGeom prst="rect">
            <a:avLst/>
          </a:prstGeom>
          <a:noFill/>
        </p:spPr>
      </p:pic>
      <p:pic>
        <p:nvPicPr>
          <p:cNvPr id="31758" name="Picture 14" descr="https://sport-marafon.ru/upload/blog/img/03/0396-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-531440"/>
            <a:ext cx="9487330" cy="7115498"/>
          </a:xfrm>
          <a:prstGeom prst="rect">
            <a:avLst/>
          </a:prstGeom>
          <a:noFill/>
        </p:spPr>
      </p:pic>
      <p:pic>
        <p:nvPicPr>
          <p:cNvPr id="31760" name="Picture 16" descr="https://cs6.livemaster.ru/storage/96/db/418e426c16db6a23b6ae33c652v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260648"/>
            <a:ext cx="9247509" cy="5756523"/>
          </a:xfrm>
          <a:prstGeom prst="rect">
            <a:avLst/>
          </a:prstGeom>
          <a:noFill/>
        </p:spPr>
      </p:pic>
      <p:pic>
        <p:nvPicPr>
          <p:cNvPr id="31762" name="Picture 18" descr="https://i.mycdn.me/image?id=855767722515&amp;t=3&amp;plc=WEB&amp;tkn=*uKloepf8EqP5sbEQN1kFC0GM1Y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603448"/>
            <a:ext cx="8910989" cy="7128792"/>
          </a:xfrm>
          <a:prstGeom prst="rect">
            <a:avLst/>
          </a:prstGeom>
          <a:noFill/>
        </p:spPr>
      </p:pic>
      <p:pic>
        <p:nvPicPr>
          <p:cNvPr id="31764" name="Picture 20" descr="http://widefon.com/_ld/39/023739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96552" y="116632"/>
            <a:ext cx="9759729" cy="5489848"/>
          </a:xfrm>
          <a:prstGeom prst="rect">
            <a:avLst/>
          </a:prstGeom>
          <a:noFill/>
        </p:spPr>
      </p:pic>
      <p:pic>
        <p:nvPicPr>
          <p:cNvPr id="31766" name="Picture 22" descr="https://get.wallhere.com/photo/digital-art-artwork-wind-environment-pollution-landmark-energy-screenshot-computer-wallpaper-ecosystem-261521.jpg"/>
          <p:cNvPicPr>
            <a:picLocks noChangeAspect="1" noChangeArrowheads="1"/>
          </p:cNvPicPr>
          <p:nvPr/>
        </p:nvPicPr>
        <p:blipFill>
          <a:blip r:embed="rId12" cstate="print"/>
          <a:srcRect t="20690"/>
          <a:stretch>
            <a:fillRect/>
          </a:stretch>
        </p:blipFill>
        <p:spPr bwMode="auto">
          <a:xfrm>
            <a:off x="-649088" y="-1539552"/>
            <a:ext cx="9793088" cy="6848545"/>
          </a:xfrm>
          <a:prstGeom prst="rect">
            <a:avLst/>
          </a:prstGeom>
          <a:noFill/>
        </p:spPr>
      </p:pic>
      <p:pic>
        <p:nvPicPr>
          <p:cNvPr id="31768" name="Picture 24" descr="https://geocaching.su/photos/albums/22847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56592" y="-1611560"/>
            <a:ext cx="10477164" cy="6984776"/>
          </a:xfrm>
          <a:prstGeom prst="rect">
            <a:avLst/>
          </a:prstGeom>
          <a:noFill/>
        </p:spPr>
      </p:pic>
      <p:pic>
        <p:nvPicPr>
          <p:cNvPr id="31770" name="Picture 26" descr="https://basetop.ru/wp-content/uploads/2018/09/E%60kologiya-Rossi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571536" y="-1071594"/>
            <a:ext cx="12192000" cy="6858001"/>
          </a:xfrm>
          <a:prstGeom prst="rect">
            <a:avLst/>
          </a:prstGeom>
          <a:noFill/>
        </p:spPr>
      </p:pic>
      <p:pic>
        <p:nvPicPr>
          <p:cNvPr id="31772" name="Picture 28" descr="https://pbs.twimg.com/media/Cn8GjVyWYAAMq3t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612576" y="-99392"/>
            <a:ext cx="11178480" cy="5589240"/>
          </a:xfrm>
          <a:prstGeom prst="rect">
            <a:avLst/>
          </a:prstGeom>
          <a:noFill/>
        </p:spPr>
      </p:pic>
      <p:pic>
        <p:nvPicPr>
          <p:cNvPr id="31774" name="Picture 30" descr="https://newstracker.ru/attachments/01dc8e2203800ac830713e9c5001bf9f92d00193/store/fill/1200/630/9ccc420773fa469146c460172827386a7e9158a86339c27ecba7faf0fca0/00e160511a1991fec166571123d1b54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468560" y="-99392"/>
            <a:ext cx="10657184" cy="5595022"/>
          </a:xfrm>
          <a:prstGeom prst="rect">
            <a:avLst/>
          </a:prstGeom>
          <a:noFill/>
        </p:spPr>
      </p:pic>
      <p:pic>
        <p:nvPicPr>
          <p:cNvPr id="31776" name="Picture 32" descr="http://itd3.mycdn.me/image?id=878589305290&amp;t=20&amp;plc=WEB&amp;tkn=*GU32zK3ItmVAPSHW_UtWz2RfBhU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753600" cy="6505576"/>
          </a:xfrm>
          <a:prstGeom prst="rect">
            <a:avLst/>
          </a:prstGeom>
          <a:noFill/>
        </p:spPr>
      </p:pic>
      <p:pic>
        <p:nvPicPr>
          <p:cNvPr id="31778" name="Picture 34" descr="https://ds05.infourok.ru/uploads/ex/1134/000393a3-6d32a94c/hello_html_5849c58c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612576" y="188640"/>
            <a:ext cx="11040204" cy="6211955"/>
          </a:xfrm>
          <a:prstGeom prst="rect">
            <a:avLst/>
          </a:prstGeom>
          <a:noFill/>
        </p:spPr>
      </p:pic>
      <p:pic>
        <p:nvPicPr>
          <p:cNvPr id="19" name="ПЕСНЯ ТАБАСАР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/>
          <a:stretch>
            <a:fillRect/>
          </a:stretch>
        </p:blipFill>
        <p:spPr>
          <a:xfrm>
            <a:off x="7429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6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3000"/>
                            </p:stCondLst>
                            <p:childTnLst>
                              <p:par>
                                <p:cTn id="71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70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40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95" presetID="2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512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nkazan.ru/attachments/d810102de00bb0f3e174ecce2d2bc8cb1f6be2c1/store/fill/1200/630/98bfa59c6e911d02f417bd88d16277d8c57d414dbd567d98b7a3c993cf9f/12968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8914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8208912" cy="1844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i="1" dirty="0" err="1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Дарснан</a:t>
            </a:r>
            <a:r>
              <a:rPr lang="ru-RU" sz="4400" b="1" i="1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к</a:t>
            </a:r>
            <a:r>
              <a:rPr lang="en-US" sz="4400" b="1" i="1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sz="4400" b="1" i="1" dirty="0" err="1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ул</a:t>
            </a:r>
            <a:r>
              <a:rPr lang="en-US" sz="4400" b="1" i="1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400" b="1" i="1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:  </a:t>
            </a:r>
            <a:br>
              <a:rPr lang="ru-RU" sz="4400" b="1" i="1" dirty="0" smtClean="0">
                <a:ln w="3155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700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«</a:t>
            </a:r>
            <a:r>
              <a:rPr lang="ru-RU" sz="60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Бабан</a:t>
            </a:r>
            <a:r>
              <a:rPr lang="ru-RU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 ч</a:t>
            </a:r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I</a:t>
            </a:r>
            <a:r>
              <a:rPr lang="ru-RU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ал </a:t>
            </a:r>
            <a:r>
              <a:rPr lang="ru-RU" sz="6000" b="1" dirty="0" err="1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кабц</a:t>
            </a:r>
            <a:r>
              <a:rPr lang="en-US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I</a:t>
            </a:r>
            <a:r>
              <a:rPr lang="ru-RU" sz="60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>увал»</a:t>
            </a:r>
            <a:r>
              <a:rPr lang="ru-RU" sz="9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9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725144"/>
            <a:ext cx="53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учитель родного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языка и литературы</a:t>
            </a:r>
          </a:p>
          <a:p>
            <a:pPr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Пирова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Аликеримовна</a:t>
            </a:r>
            <a:endParaRPr lang="ru-RU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Дружбинская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Каякентского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р-она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РД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16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rmAutofit/>
          </a:bodyPr>
          <a:lstStyle/>
          <a:p>
            <a:r>
              <a:rPr lang="ru-RU" sz="39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Метлебар</a:t>
            </a:r>
            <a:r>
              <a:rPr lang="ru-RU" sz="39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ru-RU" sz="39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251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бабан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 ч</a:t>
            </a:r>
            <a:r>
              <a:rPr lang="en-US" sz="4300" dirty="0">
                <a:solidFill>
                  <a:schemeClr val="tx1"/>
                </a:solidFill>
                <a:latin typeface="Bookman Old Style" pitchFamily="18" charset="0"/>
              </a:rPr>
              <a:t>I</a:t>
            </a: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алнан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девлетлувал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улупуб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en-US" sz="4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урхурайидарин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ч</a:t>
            </a:r>
            <a:r>
              <a:rPr lang="en-US" sz="4300" dirty="0">
                <a:solidFill>
                  <a:schemeClr val="tx1"/>
                </a:solidFill>
                <a:latin typeface="Bookman Old Style" pitchFamily="18" charset="0"/>
              </a:rPr>
              <a:t>I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алнахьна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вуйи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рафтар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аьгъю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ап1уб.</a:t>
            </a:r>
            <a:endParaRPr lang="en-US" sz="43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багъри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ч</a:t>
            </a:r>
            <a:r>
              <a:rPr lang="en-US" sz="4300" dirty="0">
                <a:solidFill>
                  <a:schemeClr val="tx1"/>
                </a:solidFill>
                <a:latin typeface="Bookman Old Style" pitchFamily="18" charset="0"/>
              </a:rPr>
              <a:t>I</a:t>
            </a: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алнахьна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вуйи</a:t>
            </a:r>
            <a:r>
              <a:rPr lang="en-US" sz="43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 smtClean="0">
                <a:solidFill>
                  <a:schemeClr val="tx1"/>
                </a:solidFill>
                <a:latin typeface="Bookman Old Style" pitchFamily="18" charset="0"/>
              </a:rPr>
              <a:t>ккунивал</a:t>
            </a:r>
            <a:r>
              <a:rPr lang="ru-RU" sz="43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артухъ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 ап</a:t>
            </a:r>
            <a:r>
              <a:rPr lang="en-US" sz="4300" dirty="0">
                <a:solidFill>
                  <a:schemeClr val="tx1"/>
                </a:solidFill>
                <a:latin typeface="Bookman Old Style" pitchFamily="18" charset="0"/>
              </a:rPr>
              <a:t>I</a:t>
            </a:r>
            <a:r>
              <a:rPr lang="ru-RU" sz="4300" dirty="0" err="1">
                <a:solidFill>
                  <a:schemeClr val="tx1"/>
                </a:solidFill>
                <a:latin typeface="Bookman Old Style" pitchFamily="18" charset="0"/>
              </a:rPr>
              <a:t>уб</a:t>
            </a:r>
            <a:r>
              <a:rPr lang="ru-RU" sz="4300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  <a:r>
              <a:rPr lang="ru-RU" sz="1900" b="1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1900" b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19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620688"/>
            <a:ext cx="5184576" cy="2088232"/>
          </a:xfrm>
        </p:spPr>
        <p:txBody>
          <a:bodyPr/>
          <a:lstStyle/>
          <a:p>
            <a:pPr algn="ctr"/>
            <a:r>
              <a:rPr lang="ru-RU" sz="4800" b="1" dirty="0" err="1" smtClean="0">
                <a:latin typeface="Monotype Corsiva" pitchFamily="66" charset="0"/>
              </a:rPr>
              <a:t>Марцц</a:t>
            </a:r>
            <a:r>
              <a:rPr lang="ru-RU" sz="4800" b="1" dirty="0" smtClean="0">
                <a:latin typeface="Monotype Corsiva" pitchFamily="66" charset="0"/>
              </a:rPr>
              <a:t> </a:t>
            </a:r>
            <a:r>
              <a:rPr lang="ru-RU" sz="4800" b="1" dirty="0" err="1" smtClean="0">
                <a:latin typeface="Monotype Corsiva" pitchFamily="66" charset="0"/>
              </a:rPr>
              <a:t>ап</a:t>
            </a:r>
            <a:r>
              <a:rPr lang="en-US" sz="4800" b="1" dirty="0" smtClean="0">
                <a:latin typeface="Monotype Corsiva" pitchFamily="66" charset="0"/>
              </a:rPr>
              <a:t>I</a:t>
            </a:r>
            <a:r>
              <a:rPr lang="ru-RU" sz="4800" b="1" dirty="0" smtClean="0">
                <a:latin typeface="Monotype Corsiva" pitchFamily="66" charset="0"/>
              </a:rPr>
              <a:t>ин 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4800" b="1" dirty="0" err="1" smtClean="0">
                <a:latin typeface="Monotype Corsiva" pitchFamily="66" charset="0"/>
              </a:rPr>
              <a:t>кабц</a:t>
            </a:r>
            <a:r>
              <a:rPr lang="en-US" sz="4800" b="1" dirty="0" smtClean="0">
                <a:latin typeface="Monotype Corsiva" pitchFamily="66" charset="0"/>
              </a:rPr>
              <a:t>I</a:t>
            </a:r>
            <a:r>
              <a:rPr lang="ru-RU" sz="4800" b="1" dirty="0" err="1" smtClean="0">
                <a:latin typeface="Monotype Corsiva" pitchFamily="66" charset="0"/>
              </a:rPr>
              <a:t>найи</a:t>
            </a:r>
            <a:r>
              <a:rPr lang="ru-RU" sz="4800" b="1" dirty="0" smtClean="0">
                <a:latin typeface="Monotype Corsiva" pitchFamily="66" charset="0"/>
              </a:rPr>
              <a:t> дюн</a:t>
            </a:r>
            <a:r>
              <a:rPr lang="en-US" sz="4800" b="1" dirty="0" smtClean="0">
                <a:latin typeface="Monotype Corsiva" pitchFamily="66" charset="0"/>
              </a:rPr>
              <a:t>’</a:t>
            </a:r>
            <a:r>
              <a:rPr lang="ru-RU" sz="4800" b="1" dirty="0" smtClean="0">
                <a:latin typeface="Monotype Corsiva" pitchFamily="66" charset="0"/>
              </a:rPr>
              <a:t>я!</a:t>
            </a:r>
            <a:endParaRPr lang="ru-RU" sz="4800" dirty="0">
              <a:latin typeface="Monotype Corsiva" pitchFamily="66" charset="0"/>
            </a:endParaRPr>
          </a:p>
        </p:txBody>
      </p:sp>
      <p:pic>
        <p:nvPicPr>
          <p:cNvPr id="37890" name="Picture 2" descr="http://dagpravda.ru/wp-content/uploads/oldbitrix/rubriki_files/iblock/588/58849dc1648a9e3f10a6b24e03e8ea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736304" cy="414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941168"/>
            <a:ext cx="6264696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Эльмира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rebuchet MS"/>
              </a:rPr>
              <a:t>Ашурбекова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352928" cy="2212476"/>
          </a:xfrm>
        </p:spPr>
        <p:txBody>
          <a:bodyPr/>
          <a:lstStyle/>
          <a:p>
            <a:r>
              <a:rPr lang="ru-RU" b="1" dirty="0" err="1" smtClean="0">
                <a:latin typeface="Cambria" pitchFamily="18" charset="0"/>
              </a:rPr>
              <a:t>Мектеб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рягъ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халачачи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дарс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аьзарлу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дарман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духтур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дуркьар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мялим</a:t>
            </a:r>
            <a:r>
              <a:rPr lang="ru-RU" b="1" dirty="0" smtClean="0">
                <a:latin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</a:rPr>
              <a:t>аьзархана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3573016"/>
            <a:ext cx="2088232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Халачачи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Рягъ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Дуркьар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2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084168" y="2780928"/>
            <a:ext cx="1368152" cy="1675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2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012160" y="3573016"/>
            <a:ext cx="2304256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Аьзарлу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Аьзархана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Духтур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200" b="1" dirty="0" err="1" smtClean="0">
                <a:latin typeface="Cambria" pitchFamily="18" charset="0"/>
              </a:rPr>
              <a:t>Дарман</a:t>
            </a:r>
            <a:endParaRPr lang="ru-RU" sz="32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2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7544" y="3573016"/>
            <a:ext cx="2088232" cy="252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Мялим</a:t>
            </a:r>
            <a:endParaRPr lang="ru-RU" sz="3000" b="1" dirty="0" smtClean="0">
              <a:latin typeface="Cambria" pitchFamily="18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Дарс</a:t>
            </a:r>
            <a:endParaRPr lang="ru-RU" sz="3000" b="1" dirty="0" smtClean="0">
              <a:latin typeface="Cambria" pitchFamily="18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3000" b="1" dirty="0" err="1" smtClean="0">
                <a:latin typeface="Cambria" pitchFamily="18" charset="0"/>
              </a:rPr>
              <a:t>Мектеб</a:t>
            </a: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3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lang="ru-RU" sz="2000" b="1" dirty="0" smtClean="0">
              <a:latin typeface="Cambria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2708920"/>
            <a:ext cx="5112568" cy="700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Ахтармиш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ап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инай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96474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Bookman Old Style" pitchFamily="18" charset="0"/>
                <a:cs typeface="Times New Roman" pitchFamily="18" charset="0"/>
              </a:rPr>
              <a:t>ЧУХРА, ДАКЬРУ ГВАР, ШИНТ, РЯГЪ, ДУРКЬАР, ТАНХ, ХАЛАЧИ, ГЬЮРБЙИР, БИЛИХ</a:t>
            </a:r>
            <a:endParaRPr lang="ru-RU" sz="24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skppk.ru/images/content/pages/prigorod/dagestan/muzeyzapovedni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640960" cy="5760640"/>
          </a:xfrm>
          <a:prstGeom prst="rect">
            <a:avLst/>
          </a:prstGeom>
          <a:noFill/>
        </p:spPr>
      </p:pic>
      <p:pic>
        <p:nvPicPr>
          <p:cNvPr id="1026" name="Picture 2" descr="https://rcrkoo.ru/wp-content/uploads/2018/05/12378512.png"/>
          <p:cNvPicPr>
            <a:picLocks noChangeAspect="1" noChangeArrowheads="1"/>
          </p:cNvPicPr>
          <p:nvPr/>
        </p:nvPicPr>
        <p:blipFill>
          <a:blip r:embed="rId3" cstate="print"/>
          <a:srcRect l="6641" t="8145" r="7032" b="10403"/>
          <a:stretch>
            <a:fillRect/>
          </a:stretch>
        </p:blipFill>
        <p:spPr bwMode="auto">
          <a:xfrm>
            <a:off x="1403648" y="5157192"/>
            <a:ext cx="2232248" cy="1550942"/>
          </a:xfrm>
          <a:prstGeom prst="rect">
            <a:avLst/>
          </a:prstGeom>
          <a:noFill/>
        </p:spPr>
      </p:pic>
      <p:pic>
        <p:nvPicPr>
          <p:cNvPr id="7" name="Picture 4" descr="http://i066.radikal.ru/1001/6f/9b6f0941bd6e.jpg"/>
          <p:cNvPicPr>
            <a:picLocks noChangeAspect="1" noChangeArrowheads="1"/>
          </p:cNvPicPr>
          <p:nvPr/>
        </p:nvPicPr>
        <p:blipFill>
          <a:blip r:embed="rId4" cstate="print"/>
          <a:srcRect l="1181" t="15720" b="19971"/>
          <a:stretch>
            <a:fillRect/>
          </a:stretch>
        </p:blipFill>
        <p:spPr bwMode="auto">
          <a:xfrm>
            <a:off x="3923928" y="5013176"/>
            <a:ext cx="3129838" cy="168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etnikamagazin.ru/upload/medialibrary/%D1%87%D0%B0%D1%81%D0%B0%D0%BB%D0%BA%D0%B0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 l="31712" t="13149" r="24117" b="12740"/>
          <a:stretch>
            <a:fillRect/>
          </a:stretch>
        </p:blipFill>
        <p:spPr bwMode="auto">
          <a:xfrm>
            <a:off x="7236296" y="5013176"/>
            <a:ext cx="1084765" cy="1724498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1173</TotalTime>
  <Words>268</Words>
  <Application>Microsoft Office PowerPoint</Application>
  <PresentationFormat>Экран (4:3)</PresentationFormat>
  <Paragraphs>101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   Гафарикан ширин, ккуни Халачиси дубхнайи чIал. КIван гьенг вува назук ,мани КIваз гьиссарин шагьид йиз чIал.                                                             Г.Уьмарова</vt:lpstr>
      <vt:lpstr>Слайд 2</vt:lpstr>
      <vt:lpstr>Слайд 3</vt:lpstr>
      <vt:lpstr>Слайд 4</vt:lpstr>
      <vt:lpstr>              Дарснан кIул :     «Бабан чIал кабцIувал»  </vt:lpstr>
      <vt:lpstr>Метлебар:</vt:lpstr>
      <vt:lpstr>Марцц апIин  кабцIнайи дюн’я!</vt:lpstr>
      <vt:lpstr>Мектеб, рягъ, халачачи, дарс, аьзарлу, дарман, духтур, дуркьар, мялим, аьзархана</vt:lpstr>
      <vt:lpstr>ЧУХРА, ДАКЬРУ ГВАР, ШИНТ, РЯГЪ, ДУРКЬАР, ТАНХ, ХАЛАЧИ, ГЬЮРБЙИР, БИЛИХ</vt:lpstr>
      <vt:lpstr>1.Ич гъулаъ ц1ийи  больница  айич. 2.Школайин багъдиъ вичун, жихрин ва кумшин гьарар а. 3.Вахтниинди дурубхиган, хъасин читинди алабхъуру гьа, Вагьаб, - к1уру саб ражну учители. 4.Гьяжибалайин магазиндиъ ккуни мутму бихъуру, адруб аьбкъин гъапиш, хуру,жарадариси мутму багьа ап1дар, хилиъ пул адруриз буржназ тувру.</vt:lpstr>
      <vt:lpstr>Ихь Ватан - ТАБАСАРАН</vt:lpstr>
      <vt:lpstr>Слайд 12</vt:lpstr>
      <vt:lpstr>                                                                                     Гъит                              ихь                                                                                                                                                                              чIалнан-нир                                                                                                   марцциб                                                                    ибшри !</vt:lpstr>
      <vt:lpstr>Слайд 14</vt:lpstr>
      <vt:lpstr>Гв гъв кв кIв ккв кьв къв хв хъв</vt:lpstr>
      <vt:lpstr> Лабиал сесер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«Уву ич дуст вува ,бабан чIал!»  </dc:title>
  <dc:creator>05</dc:creator>
  <cp:lastModifiedBy>User</cp:lastModifiedBy>
  <cp:revision>121</cp:revision>
  <dcterms:created xsi:type="dcterms:W3CDTF">2014-01-09T15:10:56Z</dcterms:created>
  <dcterms:modified xsi:type="dcterms:W3CDTF">2021-02-20T11:50:39Z</dcterms:modified>
</cp:coreProperties>
</file>