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0" r:id="rId1"/>
  </p:sldMasterIdLst>
  <p:notesMasterIdLst>
    <p:notesMasterId r:id="rId19"/>
  </p:notesMasterIdLst>
  <p:sldIdLst>
    <p:sldId id="260" r:id="rId2"/>
    <p:sldId id="296" r:id="rId3"/>
    <p:sldId id="295" r:id="rId4"/>
    <p:sldId id="281" r:id="rId5"/>
    <p:sldId id="256" r:id="rId6"/>
    <p:sldId id="258" r:id="rId7"/>
    <p:sldId id="282" r:id="rId8"/>
    <p:sldId id="292" r:id="rId9"/>
    <p:sldId id="293" r:id="rId10"/>
    <p:sldId id="288" r:id="rId11"/>
    <p:sldId id="289" r:id="rId12"/>
    <p:sldId id="294" r:id="rId13"/>
    <p:sldId id="290" r:id="rId14"/>
    <p:sldId id="278" r:id="rId15"/>
    <p:sldId id="284" r:id="rId16"/>
    <p:sldId id="286" r:id="rId17"/>
    <p:sldId id="28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5B30A7DE-8D53-4FDE-900A-B4DEA3D6667B}">
          <p14:sldIdLst>
            <p14:sldId id="260"/>
            <p14:sldId id="279"/>
            <p14:sldId id="295"/>
            <p14:sldId id="281"/>
            <p14:sldId id="256"/>
            <p14:sldId id="258"/>
            <p14:sldId id="282"/>
            <p14:sldId id="292"/>
            <p14:sldId id="288"/>
            <p14:sldId id="293"/>
            <p14:sldId id="289"/>
            <p14:sldId id="294"/>
            <p14:sldId id="290"/>
            <p14:sldId id="278"/>
            <p14:sldId id="284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04" autoAdjust="0"/>
    <p:restoredTop sz="94660"/>
  </p:normalViewPr>
  <p:slideViewPr>
    <p:cSldViewPr>
      <p:cViewPr varScale="1">
        <p:scale>
          <a:sx n="65" d="100"/>
          <a:sy n="65" d="100"/>
        </p:scale>
        <p:origin x="-126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F7E4E-E453-44FD-A34B-357B069E57FC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7A58B-15BC-497E-AAAE-4A6594B93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27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C:\Users\User\Desktop\&#1052;&#1040;&#1052;&#1040;\&#1055;&#1045;&#1057;&#1053;&#1071;%20&#1058;&#1040;&#1041;&#1040;&#1057;&#1040;&#1056;&#1040;&#1053;.mp3" TargetMode="Externa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52;&#1040;&#1052;&#1040;\&#1055;&#1056;&#1054;&#1041;&#1051;&#1045;&#1052;&#1067;%20&#1069;&#1050;&#1054;&#1051;&#1054;&#1043;&#1048;&#1048;.mp4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jpeg"/><Relationship Id="rId1" Type="http://schemas.openxmlformats.org/officeDocument/2006/relationships/audio" Target="file:///C:\Users\User\Desktop\&#1052;&#1040;&#1052;&#1040;\&#1055;&#1045;&#1057;&#1053;&#1071;%20&#1058;&#1040;&#1041;&#1040;&#1057;&#1040;&#1056;&#1040;&#1053;.mp3" TargetMode="Externa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3384376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b="1" dirty="0" err="1" smtClean="0"/>
              <a:t>Гафарикан</a:t>
            </a:r>
            <a:r>
              <a:rPr lang="ru-RU" sz="3600" b="1" dirty="0" smtClean="0"/>
              <a:t> ширин, </a:t>
            </a:r>
            <a:r>
              <a:rPr lang="ru-RU" sz="3600" b="1" dirty="0" err="1" smtClean="0"/>
              <a:t>ккуни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err="1" smtClean="0"/>
              <a:t>Халачиси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дубхнайи</a:t>
            </a:r>
            <a:r>
              <a:rPr lang="ru-RU" sz="3600" b="1" dirty="0" smtClean="0"/>
              <a:t> ч</a:t>
            </a:r>
            <a:r>
              <a:rPr lang="en-US" sz="3600" b="1" dirty="0" smtClean="0"/>
              <a:t>I</a:t>
            </a:r>
            <a:r>
              <a:rPr lang="ru-RU" sz="3600" b="1" dirty="0" smtClean="0"/>
              <a:t>ал.</a:t>
            </a:r>
            <a:br>
              <a:rPr lang="ru-RU" sz="3600" b="1" dirty="0" smtClean="0"/>
            </a:br>
            <a:r>
              <a:rPr lang="ru-RU" sz="3600" b="1" dirty="0" smtClean="0"/>
              <a:t>К</a:t>
            </a:r>
            <a:r>
              <a:rPr lang="en-US" sz="3600" b="1" dirty="0" err="1" smtClean="0"/>
              <a:t>I</a:t>
            </a:r>
            <a:r>
              <a:rPr lang="ru-RU" sz="3600" b="1" dirty="0" err="1" smtClean="0"/>
              <a:t>ван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гьенг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вува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назук</a:t>
            </a:r>
            <a:r>
              <a:rPr lang="ru-RU" sz="3600" b="1" dirty="0" smtClean="0"/>
              <a:t> ,мани</a:t>
            </a:r>
            <a:br>
              <a:rPr lang="ru-RU" sz="3600" b="1" dirty="0" smtClean="0"/>
            </a:br>
            <a:r>
              <a:rPr lang="ru-RU" sz="3600" b="1" dirty="0" smtClean="0"/>
              <a:t>К</a:t>
            </a:r>
            <a:r>
              <a:rPr lang="en-US" sz="3600" b="1" dirty="0" smtClean="0"/>
              <a:t>I</a:t>
            </a:r>
            <a:r>
              <a:rPr lang="ru-RU" sz="3600" b="1" dirty="0" smtClean="0"/>
              <a:t>ваз </a:t>
            </a:r>
            <a:r>
              <a:rPr lang="ru-RU" sz="3600" b="1" dirty="0" err="1" smtClean="0"/>
              <a:t>гьиссарин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шагьид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йиз</a:t>
            </a:r>
            <a:r>
              <a:rPr lang="ru-RU" sz="3600" b="1" dirty="0" smtClean="0"/>
              <a:t> ч</a:t>
            </a:r>
            <a:r>
              <a:rPr lang="en-US" sz="3600" b="1" dirty="0" smtClean="0"/>
              <a:t>I</a:t>
            </a:r>
            <a:r>
              <a:rPr lang="ru-RU" sz="3600" b="1" dirty="0" smtClean="0"/>
              <a:t>ал.</a:t>
            </a:r>
            <a:br>
              <a:rPr lang="ru-RU" sz="3600" b="1" dirty="0" smtClean="0"/>
            </a:br>
            <a:r>
              <a:rPr lang="ru-RU" sz="3300" dirty="0" smtClean="0"/>
              <a:t>                                                            </a:t>
            </a:r>
            <a:r>
              <a:rPr lang="ru-RU" sz="3300" dirty="0" err="1" smtClean="0"/>
              <a:t>Г.Уьмарова</a:t>
            </a: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176105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05\AppData\Local\Microsoft\Windows\Temporary Internet Files\Content.IE5\0TDRCQX0\MP90040927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2201997" y="7317432"/>
            <a:ext cx="47888" cy="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05\AppData\Local\Microsoft\Windows\Temporary Internet Files\Content.IE5\CIIO5ZVU\MP90042766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37793" y="6559615"/>
            <a:ext cx="125759" cy="8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05\AppData\Local\Microsoft\Windows\Temporary Internet Files\Content.IE5\CIIO5ZVU\MP90042766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520" y="6848304"/>
            <a:ext cx="6860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05\AppData\Local\Microsoft\Windows\Temporary Internet Files\Content.IE5\LHJH8N1F\MC90025150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1996" y="3645024"/>
            <a:ext cx="5034299" cy="249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96144"/>
            <a:ext cx="5331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Багъри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ч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ал.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823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556792"/>
            <a:ext cx="8478492" cy="259228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1.Ич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гъулаъ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ц1ийи  </a:t>
            </a:r>
            <a:r>
              <a:rPr lang="ru-RU" sz="1800" b="1" u="sng" dirty="0" smtClean="0">
                <a:latin typeface="Arial Black" pitchFamily="34" charset="0"/>
                <a:cs typeface="Times New Roman" pitchFamily="18" charset="0"/>
              </a:rPr>
              <a:t>больница 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айич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.</a:t>
            </a:r>
            <a:br>
              <a:rPr lang="ru-RU" sz="1800" b="1" dirty="0" smtClean="0">
                <a:latin typeface="Arial Black" pitchFamily="34" charset="0"/>
                <a:cs typeface="Times New Roman" pitchFamily="18" charset="0"/>
              </a:rPr>
            </a:b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2.</a:t>
            </a:r>
            <a:r>
              <a:rPr lang="ru-RU" sz="1800" b="1" u="sng" dirty="0" smtClean="0">
                <a:latin typeface="Arial Black" pitchFamily="34" charset="0"/>
                <a:cs typeface="Times New Roman" pitchFamily="18" charset="0"/>
              </a:rPr>
              <a:t>Школайин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багъдиъ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вичун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жихрин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ва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кумшин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гьарар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а.</a:t>
            </a:r>
            <a:br>
              <a:rPr lang="ru-RU" sz="1800" b="1" dirty="0" smtClean="0">
                <a:latin typeface="Arial Black" pitchFamily="34" charset="0"/>
                <a:cs typeface="Times New Roman" pitchFamily="18" charset="0"/>
              </a:rPr>
            </a:b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3.Вахтниинди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дурубхиган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хъасин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читинди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алабхъуру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гьа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Вагьаб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, - к1уру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саб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ражну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u="sng" dirty="0" smtClean="0">
                <a:latin typeface="Arial Black" pitchFamily="34" charset="0"/>
                <a:cs typeface="Times New Roman" pitchFamily="18" charset="0"/>
              </a:rPr>
              <a:t>учители.</a:t>
            </a:r>
            <a:br>
              <a:rPr lang="ru-RU" sz="1800" b="1" u="sng" dirty="0" smtClean="0">
                <a:latin typeface="Arial Black" pitchFamily="34" charset="0"/>
                <a:cs typeface="Times New Roman" pitchFamily="18" charset="0"/>
              </a:rPr>
            </a:b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4.Гьяжибалайин </a:t>
            </a:r>
            <a:r>
              <a:rPr lang="ru-RU" sz="1800" b="1" u="sng" dirty="0" err="1" smtClean="0">
                <a:latin typeface="Arial Black" pitchFamily="34" charset="0"/>
                <a:cs typeface="Times New Roman" pitchFamily="18" charset="0"/>
              </a:rPr>
              <a:t>магазиндиъ</a:t>
            </a:r>
            <a:r>
              <a:rPr lang="ru-RU" sz="1800" b="1" u="sng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ккуни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мутму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бихъуру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адруб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аьбкъин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гъапиш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хуру,жарадариси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мутму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багьа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ап1дар,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хилиъ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пул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адруриз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буржназ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Arial Black" pitchFamily="34" charset="0"/>
                <a:cs typeface="Times New Roman" pitchFamily="18" charset="0"/>
              </a:rPr>
              <a:t>тувру</a:t>
            </a:r>
            <a:r>
              <a:rPr lang="ru-RU" sz="1800" b="1" dirty="0" smtClean="0">
                <a:latin typeface="Arial Black" pitchFamily="34" charset="0"/>
                <a:cs typeface="Times New Roman" pitchFamily="18" charset="0"/>
              </a:rPr>
              <a:t>.</a:t>
            </a:r>
            <a:endParaRPr lang="ru-RU" sz="18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777380"/>
            <a:ext cx="7515062" cy="1027884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Текстнаъ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тувнайи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урус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гафар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ихь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алнан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синонимариинди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дигиш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ап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инай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476672"/>
            <a:ext cx="14401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rgbClr val="FF0000"/>
                </a:solidFill>
              </a:rPr>
              <a:t>аьзархана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980728"/>
            <a:ext cx="14401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rgbClr val="FF0000"/>
                </a:solidFill>
              </a:rPr>
              <a:t>Мектеб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2132856"/>
            <a:ext cx="108012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rgbClr val="FF0000"/>
                </a:solidFill>
              </a:rPr>
              <a:t>мялим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2708920"/>
            <a:ext cx="158417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тукан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776864" cy="111325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Bookman Old Style" pitchFamily="18" charset="0"/>
              </a:rPr>
              <a:t>Ихь</a:t>
            </a:r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Bookman Old Style" pitchFamily="18" charset="0"/>
              </a:rPr>
              <a:t>Ватан</a:t>
            </a:r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 - ТАБАСАРАН</a:t>
            </a:r>
            <a:endParaRPr lang="ru-RU" sz="3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331640" y="1700808"/>
            <a:ext cx="3888432" cy="5040560"/>
          </a:xfrm>
        </p:spPr>
        <p:txBody>
          <a:bodyPr>
            <a:normAutofit fontScale="47500" lnSpcReduction="20000"/>
          </a:bodyPr>
          <a:lstStyle/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ТАБИАЬТ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АСУЛ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БЕРЕКЕТ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АСУЛ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САВКЬАТ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АСУЛ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РИГЪ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АСУЛ</a:t>
            </a:r>
          </a:p>
          <a:p>
            <a:endParaRPr lang="ru-RU" sz="29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2900" b="1" dirty="0" smtClean="0">
                <a:latin typeface="Arial Black" pitchFamily="34" charset="0"/>
                <a:cs typeface="Times New Roman" pitchFamily="18" charset="0"/>
              </a:rPr>
              <a:t>- НИР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9938" name="Picture 2" descr="https://avatars.mds.yandex.net/get-pdb/163339/7a57feae-98af-4b61-93f0-89dac396bdc0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060848"/>
            <a:ext cx="6083236" cy="31683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324544" y="1556792"/>
            <a:ext cx="228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</a:p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rgbClr val="B56FF4">
                        <a:shade val="20000"/>
                        <a:satMod val="200000"/>
                      </a:srgbClr>
                    </a:gs>
                    <a:gs pos="78000">
                      <a:srgbClr val="B56FF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B56FF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endParaRPr lang="ru-RU" dirty="0"/>
          </a:p>
        </p:txBody>
      </p:sp>
      <p:pic>
        <p:nvPicPr>
          <p:cNvPr id="7" name="ПЕСНЯ ТАБАСАРА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857620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2512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8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3779912" y="0"/>
            <a:ext cx="5724128" cy="2592288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Гьап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1691680" y="1988840"/>
            <a:ext cx="5112568" cy="2520280"/>
          </a:xfrm>
          <a:prstGeom prst="irregularSeal2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Бабан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алниинди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улхурхьа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.pinimg.com/originals/fe/23/39/fe2339224e4bdd2e1429af76cba102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1844824"/>
            <a:ext cx="3728437" cy="4835106"/>
          </a:xfrm>
          <a:prstGeom prst="rect">
            <a:avLst/>
          </a:prstGeom>
          <a:noFill/>
        </p:spPr>
      </p:pic>
      <p:pic>
        <p:nvPicPr>
          <p:cNvPr id="1028" name="Picture 4" descr="http://dutsadok.com.ua/clipart/ljudi/a05c33cf493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276872"/>
            <a:ext cx="3117928" cy="4901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s://static9.depositphotos.com/1001590/1163/i/950/depositphotos_11639722-stock-photo-turbulent-mountain-river-in-th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-30496"/>
            <a:ext cx="7128792" cy="68884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772816"/>
            <a:ext cx="7125113" cy="36004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Гъит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ихь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                                                                         </a:t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                                       </a:t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ч</a:t>
            </a:r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I</a:t>
            </a:r>
            <a:r>
              <a:rPr lang="ru-RU" sz="4000" b="1" dirty="0" err="1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алнан-нир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       </a:t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                           </a:t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марцциб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                    </a:t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         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ибшри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!</a:t>
            </a:r>
            <a:endParaRPr lang="ru-RU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772816"/>
            <a:ext cx="9036496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Чухсагъул</a:t>
            </a:r>
            <a:r>
              <a:rPr lang="ru-RU" sz="6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6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иштиракчйир</a:t>
            </a:r>
            <a:r>
              <a:rPr lang="ru-RU" sz="6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6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3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717032"/>
            <a:ext cx="7776864" cy="1584176"/>
          </a:xfrm>
        </p:spPr>
        <p:txBody>
          <a:bodyPr/>
          <a:lstStyle/>
          <a:p>
            <a:pPr algn="ctr"/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Гв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гъв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кв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к</a:t>
            </a:r>
            <a:r>
              <a:rPr lang="en-US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I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в </a:t>
            </a:r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ккв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кьв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къв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хв</a:t>
            </a:r>
            <a:r>
              <a:rPr lang="ru-RU" sz="6600" b="1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6600" b="1" i="1" dirty="0" err="1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хъв</a:t>
            </a:r>
            <a:endParaRPr lang="ru-RU" sz="6600" b="1" i="1" dirty="0">
              <a:solidFill>
                <a:schemeClr val="accent4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04664"/>
            <a:ext cx="7416824" cy="136815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err="1" smtClean="0"/>
              <a:t>Лабиал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сесер</a:t>
            </a:r>
            <a:endParaRPr lang="ru-RU" sz="48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71600" y="1484784"/>
            <a:ext cx="7776864" cy="15841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Жв</a:t>
            </a:r>
            <a:r>
              <a:rPr kumimoji="0" lang="ru-RU" sz="6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 </a:t>
            </a:r>
            <a:r>
              <a:rPr kumimoji="0" lang="ru-RU" sz="6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чв</a:t>
            </a:r>
            <a:r>
              <a:rPr kumimoji="0" lang="ru-RU" sz="6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 </a:t>
            </a:r>
            <a:r>
              <a:rPr kumimoji="0" lang="ru-RU" sz="6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ччв</a:t>
            </a:r>
            <a:r>
              <a:rPr kumimoji="0" lang="ru-RU" sz="6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 ч</a:t>
            </a:r>
            <a:r>
              <a:rPr kumimoji="0" lang="en-US" sz="6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I</a:t>
            </a:r>
            <a:r>
              <a:rPr kumimoji="0" lang="ru-RU" sz="6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в </a:t>
            </a:r>
            <a:r>
              <a:rPr kumimoji="0" lang="ru-RU" sz="6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шв</a:t>
            </a:r>
            <a:endParaRPr kumimoji="0" lang="ru-RU" sz="6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125113" cy="924475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800" b="1" dirty="0" err="1" smtClean="0"/>
              <a:t>Лабиал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сесер</a:t>
            </a:r>
            <a:endParaRPr lang="ru-RU" sz="4800" b="1" dirty="0"/>
          </a:p>
        </p:txBody>
      </p:sp>
      <p:sp>
        <p:nvSpPr>
          <p:cNvPr id="10" name="Объект 3"/>
          <p:cNvSpPr>
            <a:spLocks noGrp="1"/>
          </p:cNvSpPr>
          <p:nvPr>
            <p:ph sz="half" idx="2"/>
          </p:nvPr>
        </p:nvSpPr>
        <p:spPr>
          <a:xfrm>
            <a:off x="467544" y="1340768"/>
            <a:ext cx="7920880" cy="4824536"/>
          </a:xfrm>
        </p:spPr>
        <p:txBody>
          <a:bodyPr>
            <a:normAutofit fontScale="25000" lnSpcReduction="20000"/>
          </a:bodyPr>
          <a:lstStyle/>
          <a:p>
            <a:endParaRPr lang="ru-RU" sz="3200" b="1" dirty="0" smtClean="0">
              <a:solidFill>
                <a:schemeClr val="tx1">
                  <a:lumMod val="9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Махъ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…</a:t>
            </a: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Махъ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…ар</a:t>
            </a: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Накь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…    (Вчера)</a:t>
            </a: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Накь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…. (могила)</a:t>
            </a: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Ашукь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… </a:t>
            </a: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Ашкь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… ар</a:t>
            </a: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Гъ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… ал (Ссора)</a:t>
            </a:r>
          </a:p>
          <a:p>
            <a:pPr>
              <a:buNone/>
            </a:pPr>
            <a:r>
              <a:rPr lang="ru-RU" sz="11200" b="1" dirty="0" err="1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Гъ</a:t>
            </a: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…ал (Бок)</a:t>
            </a:r>
          </a:p>
          <a:p>
            <a:pPr>
              <a:buNone/>
            </a:pP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Г... ар (кувшин)</a:t>
            </a:r>
          </a:p>
          <a:p>
            <a:pPr>
              <a:buNone/>
            </a:pPr>
            <a:r>
              <a:rPr lang="ru-RU" sz="11200" b="1" dirty="0" smtClean="0">
                <a:solidFill>
                  <a:schemeClr val="tx1">
                    <a:lumMod val="95000"/>
                  </a:schemeClr>
                </a:solidFill>
                <a:latin typeface="Bookman Old Style" pitchFamily="18" charset="0"/>
              </a:rPr>
              <a:t> Г…ар  (скорлупа)</a:t>
            </a:r>
          </a:p>
          <a:p>
            <a:pPr>
              <a:buNone/>
            </a:pPr>
            <a:endParaRPr lang="ru-RU" sz="8000" b="1" dirty="0" smtClean="0">
              <a:solidFill>
                <a:schemeClr val="tx1">
                  <a:lumMod val="95000"/>
                </a:schemeClr>
              </a:solidFill>
              <a:latin typeface="Bookman Old Style" pitchFamily="18" charset="0"/>
            </a:endParaRPr>
          </a:p>
          <a:p>
            <a:endParaRPr lang="ru-RU" sz="3200" b="1" dirty="0" smtClean="0">
              <a:solidFill>
                <a:schemeClr val="tx1">
                  <a:lumMod val="9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583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3568" y="1988840"/>
            <a:ext cx="7776864" cy="4392488"/>
          </a:xfrm>
        </p:spPr>
        <p:txBody>
          <a:bodyPr>
            <a:noAutofit/>
          </a:bodyPr>
          <a:lstStyle/>
          <a:p>
            <a:r>
              <a:rPr lang="ru-RU" sz="2400" b="1" dirty="0" err="1" smtClean="0"/>
              <a:t>Махъ</a:t>
            </a:r>
            <a:r>
              <a:rPr lang="ru-RU" sz="2400" b="1" u="sng" dirty="0" err="1" smtClean="0">
                <a:solidFill>
                  <a:srgbClr val="FF0000"/>
                </a:solidFill>
              </a:rPr>
              <a:t>в</a:t>
            </a:r>
            <a:endParaRPr lang="ru-RU" sz="2400" b="1" u="sng" dirty="0" smtClean="0">
              <a:solidFill>
                <a:srgbClr val="FF0000"/>
              </a:solidFill>
            </a:endParaRPr>
          </a:p>
          <a:p>
            <a:r>
              <a:rPr lang="ru-RU" sz="2400" b="1" dirty="0" err="1" smtClean="0"/>
              <a:t>Махъ</a:t>
            </a:r>
            <a:r>
              <a:rPr lang="ru-RU" sz="2400" b="1" u="sng" dirty="0" err="1" smtClean="0">
                <a:solidFill>
                  <a:srgbClr val="FF0000"/>
                </a:solidFill>
              </a:rPr>
              <a:t>в</a:t>
            </a:r>
            <a:r>
              <a:rPr lang="ru-RU" sz="2400" b="1" dirty="0" err="1" smtClean="0"/>
              <a:t>ар</a:t>
            </a:r>
            <a:endParaRPr lang="ru-RU" sz="2400" b="1" dirty="0" smtClean="0"/>
          </a:p>
          <a:p>
            <a:r>
              <a:rPr lang="ru-RU" sz="2400" b="1" dirty="0" err="1" smtClean="0"/>
              <a:t>Накь</a:t>
            </a:r>
            <a:r>
              <a:rPr lang="ru-RU" sz="2400" b="1" dirty="0" smtClean="0"/>
              <a:t> (вчера)</a:t>
            </a:r>
          </a:p>
          <a:p>
            <a:r>
              <a:rPr lang="ru-RU" sz="2400" b="1" dirty="0" err="1" smtClean="0"/>
              <a:t>Накь</a:t>
            </a:r>
            <a:r>
              <a:rPr lang="ru-RU" sz="2400" b="1" u="sng" dirty="0" err="1" smtClean="0">
                <a:solidFill>
                  <a:srgbClr val="FF0000"/>
                </a:solidFill>
              </a:rPr>
              <a:t>в</a:t>
            </a:r>
            <a:r>
              <a:rPr lang="ru-RU" sz="2400" b="1" dirty="0" smtClean="0"/>
              <a:t> (могила) </a:t>
            </a:r>
          </a:p>
          <a:p>
            <a:r>
              <a:rPr lang="ru-RU" sz="2400" b="1" dirty="0" err="1" smtClean="0"/>
              <a:t>Ашукь</a:t>
            </a:r>
            <a:endParaRPr lang="ru-RU" sz="2400" b="1" u="sng" dirty="0" smtClean="0">
              <a:solidFill>
                <a:srgbClr val="FF0000"/>
              </a:solidFill>
            </a:endParaRPr>
          </a:p>
          <a:p>
            <a:r>
              <a:rPr lang="ru-RU" sz="2400" b="1" dirty="0" err="1" smtClean="0"/>
              <a:t>Ашкь</a:t>
            </a:r>
            <a:r>
              <a:rPr lang="ru-RU" sz="2400" b="1" u="sng" dirty="0" err="1" smtClean="0">
                <a:solidFill>
                  <a:srgbClr val="FF0000"/>
                </a:solidFill>
              </a:rPr>
              <a:t>в</a:t>
            </a:r>
            <a:r>
              <a:rPr lang="ru-RU" sz="2400" b="1" dirty="0" err="1" smtClean="0"/>
              <a:t>ар</a:t>
            </a:r>
            <a:endParaRPr lang="ru-RU" sz="2400" b="1" dirty="0" smtClean="0"/>
          </a:p>
          <a:p>
            <a:r>
              <a:rPr lang="ru-RU" sz="2400" b="1" dirty="0" err="1" smtClean="0"/>
              <a:t>Гъал</a:t>
            </a:r>
            <a:r>
              <a:rPr lang="ru-RU" sz="2400" b="1" dirty="0" smtClean="0"/>
              <a:t>(ссора)</a:t>
            </a:r>
          </a:p>
          <a:p>
            <a:r>
              <a:rPr lang="ru-RU" sz="2400" b="1" dirty="0" err="1" smtClean="0"/>
              <a:t>Гъ</a:t>
            </a:r>
            <a:r>
              <a:rPr lang="ru-RU" sz="2400" b="1" u="sng" dirty="0" err="1" smtClean="0">
                <a:solidFill>
                  <a:srgbClr val="FF0000"/>
                </a:solidFill>
              </a:rPr>
              <a:t>в</a:t>
            </a:r>
            <a:r>
              <a:rPr lang="ru-RU" sz="2400" b="1" dirty="0" err="1" smtClean="0"/>
              <a:t>ал</a:t>
            </a:r>
            <a:r>
              <a:rPr lang="ru-RU" sz="2400" b="1" dirty="0" smtClean="0"/>
              <a:t>(бок)</a:t>
            </a:r>
          </a:p>
          <a:p>
            <a:r>
              <a:rPr lang="ru-RU" sz="2400" b="1" dirty="0" err="1" smtClean="0"/>
              <a:t>Г</a:t>
            </a:r>
            <a:r>
              <a:rPr lang="ru-RU" sz="2400" b="1" u="sng" dirty="0" err="1" smtClean="0">
                <a:solidFill>
                  <a:srgbClr val="FF0000"/>
                </a:solidFill>
              </a:rPr>
              <a:t>в</a:t>
            </a:r>
            <a:r>
              <a:rPr lang="ru-RU" sz="2400" b="1" dirty="0" err="1" smtClean="0"/>
              <a:t>ар</a:t>
            </a:r>
            <a:r>
              <a:rPr lang="ru-RU" sz="2400" b="1" dirty="0" smtClean="0"/>
              <a:t> (кувшин)</a:t>
            </a:r>
          </a:p>
          <a:p>
            <a:r>
              <a:rPr lang="ru-RU" sz="2400" b="1" dirty="0" smtClean="0"/>
              <a:t> </a:t>
            </a:r>
            <a:r>
              <a:rPr lang="ru-RU" sz="2400" b="1" dirty="0" err="1" smtClean="0"/>
              <a:t>Гар</a:t>
            </a:r>
            <a:r>
              <a:rPr lang="ru-RU" sz="2400" b="1" dirty="0" smtClean="0"/>
              <a:t> (скорлупа)</a:t>
            </a:r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88640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 smtClean="0"/>
              <a:t>Лабиал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сесер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207147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РОБЛЕМЫ ЭКОЛОГИ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2910" y="285728"/>
            <a:ext cx="8246596" cy="6435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oboi.ws/wallpapers/17_3541_oboi_ves_mir_v_tvoih_rukah_1920x1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1038" y="764704"/>
            <a:ext cx="9345038" cy="5256584"/>
          </a:xfrm>
          <a:prstGeom prst="rect">
            <a:avLst/>
          </a:prstGeom>
          <a:noFill/>
        </p:spPr>
      </p:pic>
      <p:pic>
        <p:nvPicPr>
          <p:cNvPr id="31748" name="Picture 4" descr="https://avatars.mds.yandex.net/get-pdb/1625645/cf77cab2-3eff-4265-b5d5-c1a24453c45a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0608" y="476672"/>
            <a:ext cx="9244608" cy="5777880"/>
          </a:xfrm>
          <a:prstGeom prst="rect">
            <a:avLst/>
          </a:prstGeom>
          <a:noFill/>
        </p:spPr>
      </p:pic>
      <p:pic>
        <p:nvPicPr>
          <p:cNvPr id="31750" name="Picture 6" descr="https://img3.goodfon.ru/original/2560x1600/0/25/peyzazhi-priroda-vid-mest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38134" y="332656"/>
            <a:ext cx="9562662" cy="5976664"/>
          </a:xfrm>
          <a:prstGeom prst="rect">
            <a:avLst/>
          </a:prstGeom>
          <a:noFill/>
        </p:spPr>
      </p:pic>
      <p:pic>
        <p:nvPicPr>
          <p:cNvPr id="31754" name="Picture 10" descr="ÐºÑÐ°ÑÐ¾ÑÐ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08520" y="260648"/>
            <a:ext cx="9252520" cy="6162179"/>
          </a:xfrm>
          <a:prstGeom prst="rect">
            <a:avLst/>
          </a:prstGeom>
          <a:noFill/>
        </p:spPr>
      </p:pic>
      <p:pic>
        <p:nvPicPr>
          <p:cNvPr id="31756" name="Picture 12" descr="http://itd0.mycdn.me/image?id=871165546510&amp;t=20&amp;plc=WEB&amp;tkn=*KxrqexxvbQeNXquKkJB_wsnRMq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96552" y="0"/>
            <a:ext cx="9753600" cy="6505576"/>
          </a:xfrm>
          <a:prstGeom prst="rect">
            <a:avLst/>
          </a:prstGeom>
          <a:noFill/>
        </p:spPr>
      </p:pic>
      <p:pic>
        <p:nvPicPr>
          <p:cNvPr id="31758" name="Picture 14" descr="https://sport-marafon.ru/upload/blog/img/03/0396-0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80528" y="-531440"/>
            <a:ext cx="9487330" cy="7115498"/>
          </a:xfrm>
          <a:prstGeom prst="rect">
            <a:avLst/>
          </a:prstGeom>
          <a:noFill/>
        </p:spPr>
      </p:pic>
      <p:pic>
        <p:nvPicPr>
          <p:cNvPr id="31760" name="Picture 16" descr="https://cs6.livemaster.ru/storage/96/db/418e426c16db6a23b6ae33c652v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" y="260648"/>
            <a:ext cx="9247509" cy="5756523"/>
          </a:xfrm>
          <a:prstGeom prst="rect">
            <a:avLst/>
          </a:prstGeom>
          <a:noFill/>
        </p:spPr>
      </p:pic>
      <p:pic>
        <p:nvPicPr>
          <p:cNvPr id="31762" name="Picture 18" descr="https://i.mycdn.me/image?id=855767722515&amp;t=3&amp;plc=WEB&amp;tkn=*uKloepf8EqP5sbEQN1kFC0GM1Y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-603448"/>
            <a:ext cx="8910989" cy="7128792"/>
          </a:xfrm>
          <a:prstGeom prst="rect">
            <a:avLst/>
          </a:prstGeom>
          <a:noFill/>
        </p:spPr>
      </p:pic>
      <p:pic>
        <p:nvPicPr>
          <p:cNvPr id="31764" name="Picture 20" descr="http://widefon.com/_ld/39/0237391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396552" y="116632"/>
            <a:ext cx="9759729" cy="5489848"/>
          </a:xfrm>
          <a:prstGeom prst="rect">
            <a:avLst/>
          </a:prstGeom>
          <a:noFill/>
        </p:spPr>
      </p:pic>
      <p:pic>
        <p:nvPicPr>
          <p:cNvPr id="31766" name="Picture 22" descr="https://get.wallhere.com/photo/digital-art-artwork-wind-environment-pollution-landmark-energy-screenshot-computer-wallpaper-ecosystem-261521.jpg"/>
          <p:cNvPicPr>
            <a:picLocks noChangeAspect="1" noChangeArrowheads="1"/>
          </p:cNvPicPr>
          <p:nvPr/>
        </p:nvPicPr>
        <p:blipFill>
          <a:blip r:embed="rId12" cstate="print"/>
          <a:srcRect t="20690"/>
          <a:stretch>
            <a:fillRect/>
          </a:stretch>
        </p:blipFill>
        <p:spPr bwMode="auto">
          <a:xfrm>
            <a:off x="-649088" y="-1539552"/>
            <a:ext cx="9793088" cy="6848545"/>
          </a:xfrm>
          <a:prstGeom prst="rect">
            <a:avLst/>
          </a:prstGeom>
          <a:noFill/>
        </p:spPr>
      </p:pic>
      <p:pic>
        <p:nvPicPr>
          <p:cNvPr id="31768" name="Picture 24" descr="https://geocaching.su/photos/albums/22847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756592" y="-1611560"/>
            <a:ext cx="10477164" cy="6984776"/>
          </a:xfrm>
          <a:prstGeom prst="rect">
            <a:avLst/>
          </a:prstGeom>
          <a:noFill/>
        </p:spPr>
      </p:pic>
      <p:pic>
        <p:nvPicPr>
          <p:cNvPr id="31770" name="Picture 26" descr="https://basetop.ru/wp-content/uploads/2018/09/E%60kologiya-Rossii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571536" y="-1071594"/>
            <a:ext cx="12192000" cy="6858001"/>
          </a:xfrm>
          <a:prstGeom prst="rect">
            <a:avLst/>
          </a:prstGeom>
          <a:noFill/>
        </p:spPr>
      </p:pic>
      <p:pic>
        <p:nvPicPr>
          <p:cNvPr id="31772" name="Picture 28" descr="https://pbs.twimg.com/media/Cn8GjVyWYAAMq3t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612576" y="-99392"/>
            <a:ext cx="11178480" cy="5589240"/>
          </a:xfrm>
          <a:prstGeom prst="rect">
            <a:avLst/>
          </a:prstGeom>
          <a:noFill/>
        </p:spPr>
      </p:pic>
      <p:pic>
        <p:nvPicPr>
          <p:cNvPr id="31774" name="Picture 30" descr="https://newstracker.ru/attachments/01dc8e2203800ac830713e9c5001bf9f92d00193/store/fill/1200/630/9ccc420773fa469146c460172827386a7e9158a86339c27ecba7faf0fca0/00e160511a1991fec166571123d1b54f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468560" y="-99392"/>
            <a:ext cx="10657184" cy="5595022"/>
          </a:xfrm>
          <a:prstGeom prst="rect">
            <a:avLst/>
          </a:prstGeom>
          <a:noFill/>
        </p:spPr>
      </p:pic>
      <p:pic>
        <p:nvPicPr>
          <p:cNvPr id="31776" name="Picture 32" descr="http://itd3.mycdn.me/image?id=878589305290&amp;t=20&amp;plc=WEB&amp;tkn=*GU32zK3ItmVAPSHW_UtWz2RfBhU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753600" cy="6505576"/>
          </a:xfrm>
          <a:prstGeom prst="rect">
            <a:avLst/>
          </a:prstGeom>
          <a:noFill/>
        </p:spPr>
      </p:pic>
      <p:pic>
        <p:nvPicPr>
          <p:cNvPr id="31778" name="Picture 34" descr="https://ds05.infourok.ru/uploads/ex/1134/000393a3-6d32a94c/hello_html_5849c58c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-612576" y="188640"/>
            <a:ext cx="11040204" cy="6211955"/>
          </a:xfrm>
          <a:prstGeom prst="rect">
            <a:avLst/>
          </a:prstGeom>
          <a:noFill/>
        </p:spPr>
      </p:pic>
      <p:pic>
        <p:nvPicPr>
          <p:cNvPr id="19" name="ПЕСНЯ ТАБАСАРА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9"/>
          <a:stretch>
            <a:fillRect/>
          </a:stretch>
        </p:blipFill>
        <p:spPr>
          <a:xfrm>
            <a:off x="742952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20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8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1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20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20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20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9000"/>
                            </p:stCondLst>
                            <p:childTnLst>
                              <p:par>
                                <p:cTn id="59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20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6000"/>
                            </p:stCondLst>
                            <p:childTnLst>
                              <p:par>
                                <p:cTn id="65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20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3000"/>
                            </p:stCondLst>
                            <p:childTnLst>
                              <p:par>
                                <p:cTn id="71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1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1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20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0"/>
                            </p:stCondLst>
                            <p:childTnLst>
                              <p:par>
                                <p:cTn id="77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1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1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20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7000"/>
                            </p:stCondLst>
                            <p:childTnLst>
                              <p:par>
                                <p:cTn id="83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1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1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20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4000"/>
                            </p:stCondLst>
                            <p:childTnLst>
                              <p:par>
                                <p:cTn id="89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2000"/>
                                        <p:tgtEl>
                                          <p:spTgt spid="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1000"/>
                            </p:stCondLst>
                            <p:childTnLst>
                              <p:par>
                                <p:cTn id="95" presetID="2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31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31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50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25123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10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nkazan.ru/attachments/d810102de00bb0f3e174ecce2d2bc8cb1f6be2c1/store/fill/1200/630/98bfa59c6e911d02f417bd88d16277d8c57d414dbd567d98b7a3c993cf9f/129685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189146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8208912" cy="18448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400" b="1" i="1" dirty="0" err="1" smtClean="0">
                <a:ln w="3155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Дарснан</a:t>
            </a:r>
            <a:r>
              <a:rPr lang="ru-RU" sz="4400" b="1" i="1" dirty="0" smtClean="0">
                <a:ln w="3155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 к</a:t>
            </a:r>
            <a:r>
              <a:rPr lang="en-US" sz="4400" b="1" i="1" dirty="0" smtClean="0">
                <a:ln w="3155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ru-RU" sz="4400" b="1" i="1" dirty="0" err="1" smtClean="0">
                <a:ln w="3155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ул</a:t>
            </a:r>
            <a:r>
              <a:rPr lang="en-US" sz="4400" b="1" i="1" dirty="0" smtClean="0">
                <a:ln w="3155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4400" b="1" i="1" dirty="0" smtClean="0">
                <a:ln w="3155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:  </a:t>
            </a:r>
            <a:br>
              <a:rPr lang="ru-RU" sz="4400" b="1" i="1" dirty="0" smtClean="0">
                <a:ln w="3155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700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700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700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«</a:t>
            </a:r>
            <a:r>
              <a:rPr lang="ru-RU" sz="6000" b="1" dirty="0" err="1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Бабан</a:t>
            </a:r>
            <a:r>
              <a:rPr lang="ru-RU" sz="6000" b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 ч</a:t>
            </a:r>
            <a:r>
              <a:rPr lang="en-US" sz="6000" b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I</a:t>
            </a:r>
            <a:r>
              <a:rPr lang="ru-RU" sz="6000" b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ал </a:t>
            </a:r>
            <a:r>
              <a:rPr lang="ru-RU" sz="6000" b="1" dirty="0" err="1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кабц</a:t>
            </a:r>
            <a:r>
              <a:rPr lang="en-US" sz="6000" b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I</a:t>
            </a:r>
            <a:r>
              <a:rPr lang="ru-RU" sz="6000" b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увал»</a:t>
            </a:r>
            <a:r>
              <a:rPr lang="ru-RU" sz="9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ru-RU" sz="9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</a:br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4725144"/>
            <a:ext cx="53640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Выполнила: учитель родного </a:t>
            </a:r>
          </a:p>
          <a:p>
            <a:pPr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языка и литературы</a:t>
            </a:r>
          </a:p>
          <a:p>
            <a:pPr>
              <a:defRPr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Пирова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Аликеримовна</a:t>
            </a:r>
            <a:endParaRPr lang="ru-RU" sz="24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Дружбинская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defRPr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Каякентского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р-она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РД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169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84176"/>
          </a:xfrm>
        </p:spPr>
        <p:txBody>
          <a:bodyPr>
            <a:normAutofit/>
          </a:bodyPr>
          <a:lstStyle/>
          <a:p>
            <a:r>
              <a:rPr lang="ru-RU" sz="39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Метлебар</a:t>
            </a:r>
            <a:r>
              <a:rPr lang="ru-RU" sz="39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ru-RU" sz="39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22510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300" dirty="0" err="1">
                <a:solidFill>
                  <a:schemeClr val="tx1"/>
                </a:solidFill>
                <a:latin typeface="Bookman Old Style" pitchFamily="18" charset="0"/>
              </a:rPr>
              <a:t>бабан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 ч</a:t>
            </a:r>
            <a:r>
              <a:rPr lang="en-US" sz="4300" dirty="0">
                <a:solidFill>
                  <a:schemeClr val="tx1"/>
                </a:solidFill>
                <a:latin typeface="Bookman Old Style" pitchFamily="18" charset="0"/>
              </a:rPr>
              <a:t>I</a:t>
            </a:r>
            <a:r>
              <a:rPr lang="ru-RU" sz="4300" dirty="0" err="1">
                <a:solidFill>
                  <a:schemeClr val="tx1"/>
                </a:solidFill>
                <a:latin typeface="Bookman Old Style" pitchFamily="18" charset="0"/>
              </a:rPr>
              <a:t>алнан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>
                <a:solidFill>
                  <a:schemeClr val="tx1"/>
                </a:solidFill>
                <a:latin typeface="Bookman Old Style" pitchFamily="18" charset="0"/>
              </a:rPr>
              <a:t>девлетлувал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>
                <a:solidFill>
                  <a:schemeClr val="tx1"/>
                </a:solidFill>
                <a:latin typeface="Bookman Old Style" pitchFamily="18" charset="0"/>
              </a:rPr>
              <a:t>улупуб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.</a:t>
            </a:r>
            <a:endParaRPr lang="en-US" sz="43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урхурайидарин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ч</a:t>
            </a:r>
            <a:r>
              <a:rPr lang="en-US" sz="4300" dirty="0">
                <a:solidFill>
                  <a:schemeClr val="tx1"/>
                </a:solidFill>
                <a:latin typeface="Bookman Old Style" pitchFamily="18" charset="0"/>
              </a:rPr>
              <a:t>I</a:t>
            </a: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алнахьна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вуйи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рафтар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аьгъю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 ап1уб.</a:t>
            </a:r>
            <a:endParaRPr lang="en-US" sz="43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багъри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ч</a:t>
            </a:r>
            <a:r>
              <a:rPr lang="en-US" sz="4300" dirty="0">
                <a:solidFill>
                  <a:schemeClr val="tx1"/>
                </a:solidFill>
                <a:latin typeface="Bookman Old Style" pitchFamily="18" charset="0"/>
              </a:rPr>
              <a:t>I</a:t>
            </a:r>
            <a:r>
              <a:rPr lang="ru-RU" sz="4300" dirty="0" err="1">
                <a:solidFill>
                  <a:schemeClr val="tx1"/>
                </a:solidFill>
                <a:latin typeface="Bookman Old Style" pitchFamily="18" charset="0"/>
              </a:rPr>
              <a:t>алнахьна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вуйи</a:t>
            </a:r>
            <a:r>
              <a:rPr lang="en-US" sz="4300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Bookman Old Style" pitchFamily="18" charset="0"/>
              </a:rPr>
              <a:t>ккунивал</a:t>
            </a:r>
            <a:r>
              <a:rPr lang="ru-RU" sz="43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300" dirty="0" err="1">
                <a:solidFill>
                  <a:schemeClr val="tx1"/>
                </a:solidFill>
                <a:latin typeface="Bookman Old Style" pitchFamily="18" charset="0"/>
              </a:rPr>
              <a:t>артухъ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 ап</a:t>
            </a:r>
            <a:r>
              <a:rPr lang="en-US" sz="4300" dirty="0">
                <a:solidFill>
                  <a:schemeClr val="tx1"/>
                </a:solidFill>
                <a:latin typeface="Bookman Old Style" pitchFamily="18" charset="0"/>
              </a:rPr>
              <a:t>I</a:t>
            </a:r>
            <a:r>
              <a:rPr lang="ru-RU" sz="4300" dirty="0" err="1">
                <a:solidFill>
                  <a:schemeClr val="tx1"/>
                </a:solidFill>
                <a:latin typeface="Bookman Old Style" pitchFamily="18" charset="0"/>
              </a:rPr>
              <a:t>уб</a:t>
            </a:r>
            <a:r>
              <a:rPr lang="ru-RU" sz="4300" dirty="0">
                <a:solidFill>
                  <a:schemeClr val="tx1"/>
                </a:solidFill>
                <a:latin typeface="Bookman Old Style" pitchFamily="18" charset="0"/>
              </a:rPr>
              <a:t>.</a:t>
            </a:r>
            <a:r>
              <a:rPr lang="ru-RU" sz="1900" b="1" dirty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19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192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620688"/>
            <a:ext cx="5184576" cy="2088232"/>
          </a:xfrm>
        </p:spPr>
        <p:txBody>
          <a:bodyPr/>
          <a:lstStyle/>
          <a:p>
            <a:pPr algn="ctr"/>
            <a:r>
              <a:rPr lang="ru-RU" sz="4800" b="1" dirty="0" err="1" smtClean="0">
                <a:latin typeface="Monotype Corsiva" pitchFamily="66" charset="0"/>
              </a:rPr>
              <a:t>Марцц</a:t>
            </a:r>
            <a:r>
              <a:rPr lang="ru-RU" sz="4800" b="1" dirty="0" smtClean="0">
                <a:latin typeface="Monotype Corsiva" pitchFamily="66" charset="0"/>
              </a:rPr>
              <a:t> </a:t>
            </a:r>
            <a:r>
              <a:rPr lang="ru-RU" sz="4800" b="1" dirty="0" err="1" smtClean="0">
                <a:latin typeface="Monotype Corsiva" pitchFamily="66" charset="0"/>
              </a:rPr>
              <a:t>ап</a:t>
            </a:r>
            <a:r>
              <a:rPr lang="en-US" sz="4800" b="1" dirty="0" smtClean="0">
                <a:latin typeface="Monotype Corsiva" pitchFamily="66" charset="0"/>
              </a:rPr>
              <a:t>I</a:t>
            </a:r>
            <a:r>
              <a:rPr lang="ru-RU" sz="4800" b="1" dirty="0" smtClean="0">
                <a:latin typeface="Monotype Corsiva" pitchFamily="66" charset="0"/>
              </a:rPr>
              <a:t>ин </a:t>
            </a:r>
            <a:br>
              <a:rPr lang="ru-RU" sz="4800" b="1" dirty="0" smtClean="0">
                <a:latin typeface="Monotype Corsiva" pitchFamily="66" charset="0"/>
              </a:rPr>
            </a:br>
            <a:r>
              <a:rPr lang="ru-RU" sz="4800" b="1" dirty="0" err="1" smtClean="0">
                <a:latin typeface="Monotype Corsiva" pitchFamily="66" charset="0"/>
              </a:rPr>
              <a:t>кабц</a:t>
            </a:r>
            <a:r>
              <a:rPr lang="en-US" sz="4800" b="1" dirty="0" smtClean="0">
                <a:latin typeface="Monotype Corsiva" pitchFamily="66" charset="0"/>
              </a:rPr>
              <a:t>I</a:t>
            </a:r>
            <a:r>
              <a:rPr lang="ru-RU" sz="4800" b="1" dirty="0" err="1" smtClean="0">
                <a:latin typeface="Monotype Corsiva" pitchFamily="66" charset="0"/>
              </a:rPr>
              <a:t>найи</a:t>
            </a:r>
            <a:r>
              <a:rPr lang="ru-RU" sz="4800" b="1" dirty="0" smtClean="0">
                <a:latin typeface="Monotype Corsiva" pitchFamily="66" charset="0"/>
              </a:rPr>
              <a:t> дюн</a:t>
            </a:r>
            <a:r>
              <a:rPr lang="en-US" sz="4800" b="1" dirty="0" smtClean="0">
                <a:latin typeface="Monotype Corsiva" pitchFamily="66" charset="0"/>
              </a:rPr>
              <a:t>’</a:t>
            </a:r>
            <a:r>
              <a:rPr lang="ru-RU" sz="4800" b="1" dirty="0" smtClean="0">
                <a:latin typeface="Monotype Corsiva" pitchFamily="66" charset="0"/>
              </a:rPr>
              <a:t>я!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37890" name="Picture 2" descr="http://dagpravda.ru/wp-content/uploads/oldbitrix/rubriki_files/iblock/588/58849dc1648a9e3f10a6b24e03e8ead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2736304" cy="4141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4941168"/>
            <a:ext cx="6264696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Эльмира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itchFamily="18" charset="0"/>
                <a:ea typeface="+mj-ea"/>
                <a:cs typeface="Trebuchet MS"/>
              </a:rPr>
              <a:t>Ашурбекова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itchFamily="18" charset="0"/>
              <a:ea typeface="+mj-ea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352928" cy="2212476"/>
          </a:xfrm>
        </p:spPr>
        <p:txBody>
          <a:bodyPr/>
          <a:lstStyle/>
          <a:p>
            <a:r>
              <a:rPr lang="ru-RU" b="1" dirty="0" err="1" smtClean="0">
                <a:latin typeface="Cambria" pitchFamily="18" charset="0"/>
              </a:rPr>
              <a:t>Мектеб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рягъ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халачачи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дарс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аьзарлу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дарман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духтур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дуркьар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мялим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dirty="0" err="1" smtClean="0">
                <a:latin typeface="Cambria" pitchFamily="18" charset="0"/>
              </a:rPr>
              <a:t>аьзархана</a:t>
            </a:r>
            <a:endParaRPr lang="ru-RU" b="1" dirty="0">
              <a:latin typeface="Cambria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059832" y="3573016"/>
            <a:ext cx="2088232" cy="2520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Халачачи</a:t>
            </a: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Рягъ</a:t>
            </a: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Дуркьар</a:t>
            </a: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2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SzTx/>
              <a:buFont typeface="Wingdings 2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084168" y="2780928"/>
            <a:ext cx="1368152" cy="16759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2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SzTx/>
              <a:buFont typeface="Wingdings 2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012160" y="3573016"/>
            <a:ext cx="2304256" cy="230425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Аьзарлу</a:t>
            </a: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Аьзархана</a:t>
            </a: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Духтур</a:t>
            </a: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200" b="1" dirty="0" err="1" smtClean="0">
                <a:latin typeface="Cambria" pitchFamily="18" charset="0"/>
              </a:rPr>
              <a:t>Дарман</a:t>
            </a:r>
            <a:endParaRPr lang="ru-RU" sz="32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2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SzTx/>
              <a:buFont typeface="Wingdings 2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67544" y="3573016"/>
            <a:ext cx="2088232" cy="2520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Мялим</a:t>
            </a:r>
            <a:endParaRPr lang="ru-RU" sz="3000" b="1" dirty="0" smtClean="0">
              <a:latin typeface="Cambria" pitchFamily="18" charset="0"/>
            </a:endParaRP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Дарс</a:t>
            </a:r>
            <a:endParaRPr lang="ru-RU" sz="3000" b="1" dirty="0" smtClean="0">
              <a:latin typeface="Cambria" pitchFamily="18" charset="0"/>
            </a:endParaRP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sz="3000" b="1" dirty="0" err="1" smtClean="0">
                <a:latin typeface="Cambria" pitchFamily="18" charset="0"/>
              </a:rPr>
              <a:t>Мектеб</a:t>
            </a: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3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2000" b="1" dirty="0" smtClean="0">
              <a:latin typeface="Cambria" pitchFamily="18" charset="0"/>
            </a:endParaRP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SzTx/>
              <a:buFont typeface="Wingdings 2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91680" y="2708920"/>
            <a:ext cx="5112568" cy="7003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defTabSz="457200">
              <a:spcBef>
                <a:spcPct val="0"/>
              </a:spcBef>
            </a:pPr>
            <a:r>
              <a:rPr kumimoji="0" lang="ru-RU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Ахтармиш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ап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инай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064896" cy="964744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Bookman Old Style" pitchFamily="18" charset="0"/>
                <a:cs typeface="Times New Roman" pitchFamily="18" charset="0"/>
              </a:rPr>
              <a:t>ЧУХРА, ДАКЬРУ ГВАР, ШИНТ, РЯГЪ, ДУРКЬАР, ТАНХ, ХАЛАЧИ, ГЬЮРБЙИР, БИЛИХ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0" name="Picture 6" descr="https://skppk.ru/images/content/pages/prigorod/dagestan/muzeyzapovednik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80728"/>
            <a:ext cx="8640960" cy="5760640"/>
          </a:xfrm>
          <a:prstGeom prst="rect">
            <a:avLst/>
          </a:prstGeom>
          <a:noFill/>
        </p:spPr>
      </p:pic>
      <p:pic>
        <p:nvPicPr>
          <p:cNvPr id="1026" name="Picture 2" descr="https://rcrkoo.ru/wp-content/uploads/2018/05/12378512.png"/>
          <p:cNvPicPr>
            <a:picLocks noChangeAspect="1" noChangeArrowheads="1"/>
          </p:cNvPicPr>
          <p:nvPr/>
        </p:nvPicPr>
        <p:blipFill>
          <a:blip r:embed="rId3" cstate="print"/>
          <a:srcRect l="6641" t="8145" r="7032" b="10403"/>
          <a:stretch>
            <a:fillRect/>
          </a:stretch>
        </p:blipFill>
        <p:spPr bwMode="auto">
          <a:xfrm>
            <a:off x="1403648" y="5157192"/>
            <a:ext cx="2232248" cy="1550942"/>
          </a:xfrm>
          <a:prstGeom prst="rect">
            <a:avLst/>
          </a:prstGeom>
          <a:noFill/>
        </p:spPr>
      </p:pic>
      <p:pic>
        <p:nvPicPr>
          <p:cNvPr id="7" name="Picture 4" descr="http://i066.radikal.ru/1001/6f/9b6f0941bd6e.jpg"/>
          <p:cNvPicPr>
            <a:picLocks noChangeAspect="1" noChangeArrowheads="1"/>
          </p:cNvPicPr>
          <p:nvPr/>
        </p:nvPicPr>
        <p:blipFill>
          <a:blip r:embed="rId4" cstate="print"/>
          <a:srcRect l="1181" t="15720" b="19971"/>
          <a:stretch>
            <a:fillRect/>
          </a:stretch>
        </p:blipFill>
        <p:spPr bwMode="auto">
          <a:xfrm>
            <a:off x="3923928" y="5013176"/>
            <a:ext cx="3129838" cy="1683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6" descr="http://etnikamagazin.ru/upload/medialibrary/%D1%87%D0%B0%D1%81%D0%B0%D0%BB%D0%BA%D0%B0.jp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10000"/>
          </a:blip>
          <a:srcRect l="31712" t="13149" r="24117" b="12740"/>
          <a:stretch>
            <a:fillRect/>
          </a:stretch>
        </p:blipFill>
        <p:spPr bwMode="auto">
          <a:xfrm>
            <a:off x="7236296" y="5013176"/>
            <a:ext cx="1084765" cy="1724498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1173</TotalTime>
  <Words>268</Words>
  <Application>Microsoft Office PowerPoint</Application>
  <PresentationFormat>Экран (4:3)</PresentationFormat>
  <Paragraphs>101</Paragraphs>
  <Slides>17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Spring</vt:lpstr>
      <vt:lpstr>      Гафарикан ширин, ккуни Халачиси дубхнайи чIал. КIван гьенг вува назук ,мани КIваз гьиссарин шагьид йиз чIал.                                                             Г.Уьмарова</vt:lpstr>
      <vt:lpstr>Слайд 2</vt:lpstr>
      <vt:lpstr>Слайд 3</vt:lpstr>
      <vt:lpstr>Слайд 4</vt:lpstr>
      <vt:lpstr>              Дарснан кIул :     «Бабан чIал кабцIувал»  </vt:lpstr>
      <vt:lpstr>Метлебар:</vt:lpstr>
      <vt:lpstr>Марцц апIин  кабцIнайи дюн’я!</vt:lpstr>
      <vt:lpstr>Мектеб, рягъ, халачачи, дарс, аьзарлу, дарман, духтур, дуркьар, мялим, аьзархана</vt:lpstr>
      <vt:lpstr>ЧУХРА, ДАКЬРУ ГВАР, ШИНТ, РЯГЪ, ДУРКЬАР, ТАНХ, ХАЛАЧИ, ГЬЮРБЙИР, БИЛИХ</vt:lpstr>
      <vt:lpstr>1.Ич гъулаъ ц1ийи  больница  айич. 2.Школайин багъдиъ вичун, жихрин ва кумшин гьарар а. 3.Вахтниинди дурубхиган, хъасин читинди алабхъуру гьа, Вагьаб, - к1уру саб ражну учители. 4.Гьяжибалайин магазиндиъ ккуни мутму бихъуру, адруб аьбкъин гъапиш, хуру,жарадариси мутму багьа ап1дар, хилиъ пул адруриз буржназ тувру.</vt:lpstr>
      <vt:lpstr>Ихь Ватан - ТАБАСАРАН</vt:lpstr>
      <vt:lpstr>Слайд 12</vt:lpstr>
      <vt:lpstr>                                                                                     Гъит                              ихь                                                                                                                                                                              чIалнан-нир                                                                                                   марцциб                                                                    ибшри !</vt:lpstr>
      <vt:lpstr>Слайд 14</vt:lpstr>
      <vt:lpstr>Гв гъв кв кIв ккв кьв къв хв хъв</vt:lpstr>
      <vt:lpstr> Лабиал сесер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«Уву ич дуст вува ,бабан чIал!»  </dc:title>
  <dc:creator>05</dc:creator>
  <cp:lastModifiedBy>User</cp:lastModifiedBy>
  <cp:revision>121</cp:revision>
  <dcterms:created xsi:type="dcterms:W3CDTF">2014-01-09T15:10:56Z</dcterms:created>
  <dcterms:modified xsi:type="dcterms:W3CDTF">2021-02-20T11:50:39Z</dcterms:modified>
</cp:coreProperties>
</file>