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4" r:id="rId14"/>
    <p:sldId id="268" r:id="rId15"/>
    <p:sldId id="275" r:id="rId16"/>
    <p:sldId id="269" r:id="rId17"/>
    <p:sldId id="270" r:id="rId18"/>
    <p:sldId id="276" r:id="rId19"/>
    <p:sldId id="271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B6824-9FCC-410B-91C0-805891E28A62}" type="datetimeFigureOut">
              <a:rPr lang="ru-RU" smtClean="0"/>
              <a:pPr/>
              <a:t>14.09.2019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5AF38-BC66-4BD1-AB7A-AC6ECF58B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5AF38-BC66-4BD1-AB7A-AC6ECF58B63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1235D-075E-4698-916E-FEB5AB9AA67F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73B0-CEE3-482E-B104-C52D65A4ED49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EB53-90AE-4B36-A74A-25C35C4F5CF8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30ED5AA-F3D9-4957-8546-C3A14125DE23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7117-AF39-44BC-89B1-5B131387E54E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F84E-68E1-4295-B18C-F17AAB2C0320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9DD0-01ED-48C4-B9AA-4BA1E2D27DE3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5113-6588-4E2F-A24D-6C29528D08B5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5C39-CA55-45C6-9EF4-91127D7FD15C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90D070-3149-4650-8BA7-DCAA1F777DE0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D470-6896-4692-9AE5-68597463DE57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D197AD-1868-473B-B2EC-E58899DAC3F1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81000" y="381000"/>
            <a:ext cx="2590800" cy="384048"/>
          </a:xfrm>
        </p:spPr>
        <p:txBody>
          <a:bodyPr/>
          <a:lstStyle/>
          <a:p>
            <a:r>
              <a:rPr lang="ru-RU" sz="3200" smtClean="0">
                <a:solidFill>
                  <a:srgbClr val="002060"/>
                </a:solidFill>
              </a:rPr>
              <a:t>27.10.2018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1000" y="1600200"/>
            <a:ext cx="853440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i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Умники и умницы</a:t>
            </a:r>
            <a:endParaRPr lang="ru-RU" sz="80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5410200"/>
            <a:ext cx="2808782" cy="830997"/>
          </a:xfrm>
          <a:prstGeom prst="rect">
            <a:avLst/>
          </a:prstGeom>
          <a:solidFill>
            <a:schemeClr val="accent1"/>
          </a:solidFill>
          <a:effectLst>
            <a:outerShdw blurRad="50800" dist="50800" dir="5400000" algn="ctr" rotWithShape="0">
              <a:schemeClr val="accent4">
                <a:lumMod val="5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latin typeface="Arial Narrow" pitchFamily="34" charset="0"/>
              </a:rPr>
              <a:t>6 «а» класс</a:t>
            </a:r>
          </a:p>
          <a:p>
            <a:r>
              <a:rPr lang="ru-RU" sz="2400" i="1" dirty="0" err="1" smtClean="0">
                <a:latin typeface="Arial Narrow" pitchFamily="34" charset="0"/>
              </a:rPr>
              <a:t>Кл.рук</a:t>
            </a:r>
            <a:r>
              <a:rPr lang="ru-RU" sz="2400" i="1" dirty="0" smtClean="0">
                <a:latin typeface="Arial Narrow" pitchFamily="34" charset="0"/>
              </a:rPr>
              <a:t>: </a:t>
            </a:r>
            <a:r>
              <a:rPr lang="ru-RU" sz="2400" i="1" dirty="0" err="1" smtClean="0">
                <a:latin typeface="Arial Narrow" pitchFamily="34" charset="0"/>
              </a:rPr>
              <a:t>Насурова</a:t>
            </a:r>
            <a:r>
              <a:rPr lang="ru-RU" sz="2400" i="1" dirty="0" smtClean="0">
                <a:latin typeface="Arial Narrow" pitchFamily="34" charset="0"/>
              </a:rPr>
              <a:t> М.С.</a:t>
            </a:r>
            <a:endParaRPr lang="ru-RU" sz="2400" i="1" dirty="0">
              <a:latin typeface="Arial Narrow" pitchFamily="34" charset="0"/>
            </a:endParaRPr>
          </a:p>
        </p:txBody>
      </p:sp>
      <p:pic>
        <p:nvPicPr>
          <p:cNvPr id="6" name="Picture 4" descr="E:\0649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0426" y="228600"/>
            <a:ext cx="1605232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E:\an5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4114800"/>
            <a:ext cx="2080156" cy="2058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321446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Calibri" pitchFamily="34" charset="0"/>
              </a:rPr>
              <a:t>3. Он на вокзале есть всегда,</a:t>
            </a:r>
            <a:br>
              <a:rPr lang="ru-RU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Calibri" pitchFamily="34" charset="0"/>
              </a:rPr>
              <a:t>К нему подходят поезда,</a:t>
            </a:r>
            <a:br>
              <a:rPr lang="ru-RU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Calibri" pitchFamily="34" charset="0"/>
              </a:rPr>
              <a:t>Двойное </a:t>
            </a:r>
            <a:r>
              <a:rPr lang="ru-RU" dirty="0" err="1" smtClean="0">
                <a:solidFill>
                  <a:srgbClr val="FF0000"/>
                </a:solidFill>
                <a:latin typeface="Calibri" pitchFamily="34" charset="0"/>
              </a:rPr>
              <a:t>р</a:t>
            </a:r>
            <a:r>
              <a:rPr lang="ru-RU" dirty="0" smtClean="0">
                <a:solidFill>
                  <a:schemeClr val="tx1"/>
                </a:solidFill>
                <a:latin typeface="Calibri" pitchFamily="34" charset="0"/>
              </a:rPr>
              <a:t> содержит он</a:t>
            </a:r>
            <a:br>
              <a:rPr lang="ru-RU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Calibri" pitchFamily="34" charset="0"/>
              </a:rPr>
              <a:t>И называется … </a:t>
            </a:r>
            <a:br>
              <a:rPr lang="ru-RU" dirty="0" smtClean="0">
                <a:solidFill>
                  <a:schemeClr val="tx1"/>
                </a:solidFill>
                <a:latin typeface="Calibri" pitchFamily="34" charset="0"/>
              </a:rPr>
            </a:br>
            <a:endParaRPr lang="ru-RU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3214468"/>
          </a:xfrm>
        </p:spPr>
        <p:txBody>
          <a:bodyPr/>
          <a:lstStyle/>
          <a:p>
            <a:r>
              <a:rPr lang="ru-RU" sz="6000" b="1" dirty="0" smtClean="0">
                <a:solidFill>
                  <a:srgbClr val="0070C0"/>
                </a:solidFill>
              </a:rPr>
              <a:t>2 тур </a:t>
            </a:r>
            <a:br>
              <a:rPr lang="ru-RU" sz="6000" b="1" dirty="0" smtClean="0">
                <a:solidFill>
                  <a:srgbClr val="0070C0"/>
                </a:solidFill>
              </a:rPr>
            </a:br>
            <a:r>
              <a:rPr lang="ru-RU" sz="6000" b="1" i="1" dirty="0" smtClean="0">
                <a:solidFill>
                  <a:srgbClr val="0070C0"/>
                </a:solidFill>
              </a:rPr>
              <a:t>“</a:t>
            </a:r>
            <a:r>
              <a:rPr lang="ru-RU" sz="6000" b="1" i="1" dirty="0" err="1" smtClean="0">
                <a:solidFill>
                  <a:srgbClr val="0070C0"/>
                </a:solidFill>
              </a:rPr>
              <a:t>Составный</a:t>
            </a:r>
            <a:r>
              <a:rPr lang="ru-RU" sz="6000" b="1" i="1" dirty="0" smtClean="0">
                <a:solidFill>
                  <a:srgbClr val="0070C0"/>
                </a:solidFill>
              </a:rPr>
              <a:t>”.</a:t>
            </a:r>
            <a:r>
              <a:rPr lang="ru-RU" sz="6000" dirty="0" smtClean="0">
                <a:solidFill>
                  <a:srgbClr val="0070C0"/>
                </a:solidFill>
              </a:rPr>
              <a:t/>
            </a:r>
            <a:br>
              <a:rPr lang="ru-RU" sz="6000" dirty="0" smtClean="0">
                <a:solidFill>
                  <a:srgbClr val="0070C0"/>
                </a:solidFill>
              </a:rPr>
            </a:br>
            <a:endParaRPr lang="ru-RU" sz="60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pic>
        <p:nvPicPr>
          <p:cNvPr id="5" name="Picture 4" descr="E:\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3733800"/>
            <a:ext cx="1905000" cy="2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3400" y="236117"/>
          <a:ext cx="8305802" cy="6565598"/>
        </p:xfrm>
        <a:graphic>
          <a:graphicData uri="http://schemas.openxmlformats.org/drawingml/2006/table">
            <a:tbl>
              <a:tblPr/>
              <a:tblGrid>
                <a:gridCol w="4152901"/>
                <a:gridCol w="4152901"/>
              </a:tblGrid>
              <a:tr h="540268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Солов е </a:t>
                      </a: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Дикоб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аз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Злой кабан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Па </a:t>
                      </a: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оход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Маша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Кошка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 </a:t>
                      </a: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тной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Стол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Маль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ч </a:t>
                      </a:r>
                      <a:r>
                        <a:rPr lang="ru-RU" sz="2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ик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Рак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Чиж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Кот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55" marR="60555" marT="60555" marB="605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то</a:t>
                      </a:r>
                      <a:r>
                        <a:rPr lang="ru-RU" sz="28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ч ил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клыки</a:t>
                      </a:r>
                      <a:b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физику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у ч ила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томился в </a:t>
                      </a:r>
                      <a:r>
                        <a:rPr lang="ru-RU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кле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тк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е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шил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с е б е 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штаны </a:t>
                      </a:r>
                      <a:b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сид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е л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в е т к е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давал гудки</a:t>
                      </a:r>
                      <a:b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усами </a:t>
                      </a:r>
                      <a:r>
                        <a:rPr lang="ru-RU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ш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е в е лил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л е т е л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под облаками</a:t>
                      </a:r>
                      <a:b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г </a:t>
                      </a:r>
                      <a:r>
                        <a:rPr lang="ru-RU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онялся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за мышами</a:t>
                      </a:r>
                      <a:b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нак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ыт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к обеду был</a:t>
                      </a:r>
                      <a:b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все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по е л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блины</a:t>
                      </a:r>
                      <a:b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хвостик свой ловила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55" marR="60555" marT="60555" marB="605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3214468"/>
          </a:xfrm>
        </p:spPr>
        <p:txBody>
          <a:bodyPr/>
          <a:lstStyle/>
          <a:p>
            <a:r>
              <a:rPr lang="ru-RU" sz="6000" b="1" dirty="0" smtClean="0">
                <a:solidFill>
                  <a:srgbClr val="0070C0"/>
                </a:solidFill>
              </a:rPr>
              <a:t>3 тур </a:t>
            </a:r>
            <a:br>
              <a:rPr lang="ru-RU" sz="6000" b="1" dirty="0" smtClean="0">
                <a:solidFill>
                  <a:srgbClr val="0070C0"/>
                </a:solidFill>
              </a:rPr>
            </a:br>
            <a:r>
              <a:rPr lang="ru-RU" sz="6000" dirty="0" smtClean="0">
                <a:solidFill>
                  <a:srgbClr val="0070C0"/>
                </a:solidFill>
              </a:rPr>
              <a:t/>
            </a:r>
            <a:br>
              <a:rPr lang="ru-RU" sz="6000" dirty="0" smtClean="0">
                <a:solidFill>
                  <a:srgbClr val="0070C0"/>
                </a:solidFill>
              </a:rPr>
            </a:br>
            <a:endParaRPr lang="ru-RU" sz="60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pic>
        <p:nvPicPr>
          <p:cNvPr id="5" name="Picture 4" descr="E:\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3733800"/>
            <a:ext cx="1905000" cy="2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3214468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pic>
        <p:nvPicPr>
          <p:cNvPr id="5" name="Рисунок 4" descr="http://festival.1september.ru/articles/579912/img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685800"/>
            <a:ext cx="8305799" cy="533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3214468"/>
          </a:xfrm>
        </p:spPr>
        <p:txBody>
          <a:bodyPr/>
          <a:lstStyle/>
          <a:p>
            <a:r>
              <a:rPr lang="ru-RU" sz="6000" b="1" dirty="0" smtClean="0">
                <a:solidFill>
                  <a:srgbClr val="0070C0"/>
                </a:solidFill>
              </a:rPr>
              <a:t>4 тур </a:t>
            </a:r>
            <a:br>
              <a:rPr lang="ru-RU" sz="6000" b="1" dirty="0" smtClean="0">
                <a:solidFill>
                  <a:srgbClr val="0070C0"/>
                </a:solidFill>
              </a:rPr>
            </a:br>
            <a:r>
              <a:rPr lang="ru-RU" sz="6000" dirty="0" smtClean="0">
                <a:solidFill>
                  <a:srgbClr val="0070C0"/>
                </a:solidFill>
              </a:rPr>
              <a:t/>
            </a:r>
            <a:br>
              <a:rPr lang="ru-RU" sz="6000" dirty="0" smtClean="0">
                <a:solidFill>
                  <a:srgbClr val="0070C0"/>
                </a:solidFill>
              </a:rPr>
            </a:br>
            <a:endParaRPr lang="ru-RU" sz="60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pic>
        <p:nvPicPr>
          <p:cNvPr id="5" name="Picture 4" descr="E:\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3733800"/>
            <a:ext cx="1905000" cy="2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8305800" cy="4572000"/>
          </a:xfrm>
        </p:spPr>
        <p:txBody>
          <a:bodyPr/>
          <a:lstStyle/>
          <a:p>
            <a:r>
              <a:rPr lang="ru-RU" sz="4000" dirty="0" smtClean="0">
                <a:solidFill>
                  <a:schemeClr val="tx1"/>
                </a:solidFill>
                <a:latin typeface="Monotype Corsiva" pitchFamily="66" charset="0"/>
              </a:rPr>
              <a:t>Помещение для машин – это ________ Мелкие деньги – это _____________</a:t>
            </a:r>
            <a:br>
              <a:rPr lang="ru-RU" sz="4000" dirty="0" smtClean="0">
                <a:solidFill>
                  <a:schemeClr val="tx1"/>
                </a:solidFill>
                <a:latin typeface="Monotype Corsiva" pitchFamily="66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Monotype Corsiva" pitchFamily="66" charset="0"/>
              </a:rPr>
              <a:t>Непромокаемое пальто – это _______</a:t>
            </a:r>
            <a:br>
              <a:rPr lang="ru-RU" sz="4000" dirty="0" smtClean="0">
                <a:solidFill>
                  <a:schemeClr val="tx1"/>
                </a:solidFill>
                <a:latin typeface="Monotype Corsiva" pitchFamily="66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Monotype Corsiva" pitchFamily="66" charset="0"/>
              </a:rPr>
              <a:t>Небольшой грызун – это ____________</a:t>
            </a:r>
            <a:br>
              <a:rPr lang="ru-RU" sz="4000" dirty="0" smtClean="0">
                <a:solidFill>
                  <a:schemeClr val="tx1"/>
                </a:solidFill>
                <a:latin typeface="Monotype Corsiva" pitchFamily="66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Monotype Corsiva" pitchFamily="66" charset="0"/>
              </a:rPr>
              <a:t>Молодое поколение – это __________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28600" y="152400"/>
          <a:ext cx="8686800" cy="7728713"/>
        </p:xfrm>
        <a:graphic>
          <a:graphicData uri="http://schemas.openxmlformats.org/drawingml/2006/table">
            <a:tbl>
              <a:tblPr/>
              <a:tblGrid>
                <a:gridCol w="4343400"/>
                <a:gridCol w="4343400"/>
              </a:tblGrid>
              <a:tr h="77287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У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о 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100-го 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100-р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ожа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Н е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о-100-р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ный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дом,</a:t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Ча-100 в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е м 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100-ножка,</a:t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Б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одит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под 100-лом.</a:t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ожит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100-ножка</a:t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Ча-100-тою 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но г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100-ли ч ной 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ваксой</a:t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Чистит 100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сапо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г .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Вм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е -100 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двух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е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о-100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Вы ч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истить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все 100,</a:t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С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азу 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100-лько обуви</a:t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Н е  носил 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никто.</a:t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У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о-100-й 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100-ножки</a:t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100-ит по 100-ять</a:t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и у той 100-ножки</a:t>
                      </a:r>
                      <a:b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опыт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е 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нять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5562600"/>
          </a:xfrm>
        </p:spPr>
        <p:txBody>
          <a:bodyPr/>
          <a:lstStyle/>
          <a:p>
            <a:r>
              <a:rPr lang="ru-RU" sz="6000" b="1" dirty="0" smtClean="0">
                <a:solidFill>
                  <a:srgbClr val="0070C0"/>
                </a:solidFill>
              </a:rPr>
              <a:t>5 тур </a:t>
            </a:r>
            <a:br>
              <a:rPr lang="ru-RU" sz="6000" b="1" dirty="0" smtClean="0">
                <a:solidFill>
                  <a:srgbClr val="0070C0"/>
                </a:solidFill>
              </a:rPr>
            </a:br>
            <a:r>
              <a:rPr lang="ru-RU" sz="6000" b="1" dirty="0" err="1" smtClean="0">
                <a:solidFill>
                  <a:srgbClr val="0070C0"/>
                </a:solidFill>
              </a:rPr>
              <a:t>блиц-турнир</a:t>
            </a:r>
            <a:r>
              <a:rPr lang="ru-RU" sz="6000" b="1" dirty="0" smtClean="0">
                <a:solidFill>
                  <a:srgbClr val="0070C0"/>
                </a:solidFill>
              </a:rPr>
              <a:t> капитанов</a:t>
            </a:r>
            <a:br>
              <a:rPr lang="ru-RU" sz="6000" b="1" dirty="0" smtClean="0">
                <a:solidFill>
                  <a:srgbClr val="0070C0"/>
                </a:solidFill>
              </a:rPr>
            </a:br>
            <a:r>
              <a:rPr lang="ru-RU" sz="6000" dirty="0" smtClean="0">
                <a:solidFill>
                  <a:srgbClr val="0070C0"/>
                </a:solidFill>
              </a:rPr>
              <a:t/>
            </a:r>
            <a:br>
              <a:rPr lang="ru-RU" sz="6000" dirty="0" smtClean="0">
                <a:solidFill>
                  <a:srgbClr val="0070C0"/>
                </a:solidFill>
              </a:rPr>
            </a:br>
            <a:endParaRPr lang="ru-RU" sz="60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pic>
        <p:nvPicPr>
          <p:cNvPr id="5" name="Picture 4" descr="E:\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3733800"/>
            <a:ext cx="1905000" cy="2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305800" cy="1842868"/>
          </a:xfrm>
        </p:spPr>
        <p:txBody>
          <a:bodyPr/>
          <a:lstStyle/>
          <a:p>
            <a:r>
              <a:rPr lang="ru-RU" dirty="0" smtClean="0">
                <a:solidFill>
                  <a:srgbClr val="990000"/>
                </a:solidFill>
              </a:rPr>
              <a:t>Конец – делу венец!</a:t>
            </a:r>
            <a:br>
              <a:rPr lang="ru-RU" dirty="0" smtClean="0">
                <a:solidFill>
                  <a:srgbClr val="990000"/>
                </a:solidFill>
              </a:rPr>
            </a:br>
            <a:endParaRPr lang="ru-RU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pic>
        <p:nvPicPr>
          <p:cNvPr id="5" name="Picture 5" descr="E:\image7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667000"/>
            <a:ext cx="3852862" cy="359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33732"/>
            <a:ext cx="8763000" cy="198120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«Речевая культура человека – </a:t>
            </a:r>
            <a:b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 зеркало его духовной культуры» </a:t>
            </a:r>
            <a:b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                                  В. Сухомлинский</a:t>
            </a:r>
            <a:endParaRPr lang="ru-RU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pic>
        <p:nvPicPr>
          <p:cNvPr id="5" name="Picture 7" descr="Изображение 020"/>
          <p:cNvPicPr>
            <a:picLocks noChangeAspect="1" noChangeArrowheads="1"/>
          </p:cNvPicPr>
          <p:nvPr/>
        </p:nvPicPr>
        <p:blipFill>
          <a:blip r:embed="rId2" cstate="print"/>
          <a:srcRect l="10249" t="8264" r="13054" b="6120"/>
          <a:stretch>
            <a:fillRect/>
          </a:stretch>
        </p:blipFill>
        <p:spPr bwMode="auto">
          <a:xfrm>
            <a:off x="1219200" y="3886200"/>
            <a:ext cx="183250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3214468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8305800" cy="4114800"/>
          </a:xfrm>
        </p:spPr>
        <p:txBody>
          <a:bodyPr/>
          <a:lstStyle/>
          <a:p>
            <a:r>
              <a:rPr lang="ru-RU" b="1" i="1" dirty="0" smtClean="0">
                <a:latin typeface="Monotype Corsiva" pitchFamily="66" charset="0"/>
              </a:rPr>
              <a:t/>
            </a:r>
            <a:br>
              <a:rPr lang="ru-RU" b="1" i="1" dirty="0" smtClean="0">
                <a:latin typeface="Monotype Corsiva" pitchFamily="66" charset="0"/>
              </a:rPr>
            </a:br>
            <a:r>
              <a:rPr lang="ru-RU" b="1" i="1" dirty="0" smtClean="0">
                <a:latin typeface="Monotype Corsiva" pitchFamily="66" charset="0"/>
              </a:rPr>
              <a:t/>
            </a:r>
            <a:br>
              <a:rPr lang="ru-RU" b="1" i="1" dirty="0" smtClean="0">
                <a:latin typeface="Monotype Corsiva" pitchFamily="66" charset="0"/>
              </a:rPr>
            </a:br>
            <a:r>
              <a:rPr lang="ru-RU" b="1" i="1" dirty="0" smtClean="0">
                <a:latin typeface="Monotype Corsiva" pitchFamily="66" charset="0"/>
              </a:rPr>
              <a:t/>
            </a:r>
            <a:br>
              <a:rPr lang="ru-RU" b="1" i="1" dirty="0" smtClean="0">
                <a:latin typeface="Monotype Corsiva" pitchFamily="66" charset="0"/>
              </a:rPr>
            </a:br>
            <a:r>
              <a:rPr lang="ru-RU" b="1" i="1" dirty="0" smtClean="0">
                <a:latin typeface="Monotype Corsiva" pitchFamily="66" charset="0"/>
              </a:rPr>
              <a:t/>
            </a:r>
            <a:br>
              <a:rPr lang="ru-RU" b="1" i="1" dirty="0" smtClean="0">
                <a:latin typeface="Monotype Corsiva" pitchFamily="66" charset="0"/>
              </a:rPr>
            </a:br>
            <a:r>
              <a:rPr lang="ru-RU" b="1" i="1" dirty="0" smtClean="0">
                <a:latin typeface="Monotype Corsiva" pitchFamily="66" charset="0"/>
              </a:rPr>
              <a:t/>
            </a:r>
            <a:br>
              <a:rPr lang="ru-RU" b="1" i="1" dirty="0" smtClean="0">
                <a:latin typeface="Monotype Corsiva" pitchFamily="66" charset="0"/>
              </a:rPr>
            </a:br>
            <a:r>
              <a:rPr lang="ru-RU" b="1" i="1" dirty="0" smtClean="0">
                <a:latin typeface="Monotype Corsiva" pitchFamily="66" charset="0"/>
              </a:rPr>
              <a:t/>
            </a:r>
            <a:br>
              <a:rPr lang="ru-RU" b="1" i="1" dirty="0" smtClean="0">
                <a:latin typeface="Monotype Corsiva" pitchFamily="66" charset="0"/>
              </a:rPr>
            </a:br>
            <a:r>
              <a:rPr lang="ru-RU" b="1" i="1" dirty="0" smtClean="0">
                <a:latin typeface="Monotype Corsiva" pitchFamily="66" charset="0"/>
              </a:rPr>
              <a:t/>
            </a:r>
            <a:br>
              <a:rPr lang="ru-RU" b="1" i="1" dirty="0" smtClean="0">
                <a:latin typeface="Monotype Corsiva" pitchFamily="66" charset="0"/>
              </a:rPr>
            </a:br>
            <a:r>
              <a:rPr lang="ru-RU" b="1" i="1" dirty="0" smtClean="0">
                <a:solidFill>
                  <a:srgbClr val="00B050"/>
                </a:solidFill>
                <a:latin typeface="Monotype Corsiva" pitchFamily="66" charset="0"/>
              </a:rPr>
              <a:t>Как  уст румяных без улыбки, </a:t>
            </a:r>
            <a:br>
              <a:rPr lang="ru-RU" b="1" i="1" dirty="0" smtClean="0">
                <a:solidFill>
                  <a:srgbClr val="00B050"/>
                </a:solidFill>
                <a:latin typeface="Monotype Corsiva" pitchFamily="66" charset="0"/>
              </a:rPr>
            </a:br>
            <a:r>
              <a:rPr lang="ru-RU" b="1" i="1" dirty="0" smtClean="0">
                <a:solidFill>
                  <a:srgbClr val="00B050"/>
                </a:solidFill>
                <a:latin typeface="Monotype Corsiva" pitchFamily="66" charset="0"/>
              </a:rPr>
              <a:t>Без грамматической ошибки</a:t>
            </a:r>
            <a:br>
              <a:rPr lang="ru-RU" b="1" i="1" dirty="0" smtClean="0">
                <a:solidFill>
                  <a:srgbClr val="00B050"/>
                </a:solidFill>
                <a:latin typeface="Monotype Corsiva" pitchFamily="66" charset="0"/>
              </a:rPr>
            </a:br>
            <a:r>
              <a:rPr lang="ru-RU" b="1" i="1" dirty="0" smtClean="0">
                <a:solidFill>
                  <a:srgbClr val="00B050"/>
                </a:solidFill>
                <a:latin typeface="Monotype Corsiva" pitchFamily="66" charset="0"/>
              </a:rPr>
              <a:t>Я русской речи не люблю.</a:t>
            </a:r>
            <a:br>
              <a:rPr lang="ru-RU" b="1" i="1" dirty="0" smtClean="0">
                <a:solidFill>
                  <a:srgbClr val="00B050"/>
                </a:solidFill>
                <a:latin typeface="Monotype Corsiva" pitchFamily="66" charset="0"/>
              </a:rPr>
            </a:br>
            <a:r>
              <a:rPr lang="ru-RU" b="1" i="1" dirty="0" smtClean="0">
                <a:solidFill>
                  <a:srgbClr val="00B050"/>
                </a:solidFill>
                <a:latin typeface="Monotype Corsiva" pitchFamily="66" charset="0"/>
              </a:rPr>
              <a:t>                                     А.С.Пушкин</a:t>
            </a:r>
            <a:r>
              <a:rPr lang="ru-RU" dirty="0" smtClean="0">
                <a:solidFill>
                  <a:srgbClr val="00B050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00B050"/>
                </a:solidFill>
                <a:latin typeface="Monotype Corsiva" pitchFamily="66" charset="0"/>
              </a:rPr>
            </a:br>
            <a:endParaRPr lang="ru-RU" dirty="0">
              <a:solidFill>
                <a:srgbClr val="00B050"/>
              </a:solidFill>
              <a:latin typeface="Monotype Corsiva" pitchFamily="66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pic>
        <p:nvPicPr>
          <p:cNvPr id="1026" name="Picture 2" descr="C:\Documents and Settings\User\Рабочий стол\rusd10i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886200"/>
            <a:ext cx="2191026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 тур.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7030A0"/>
                </a:solidFill>
              </a:rPr>
              <a:t>Разминочный «Звукобуквенный»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pic>
        <p:nvPicPr>
          <p:cNvPr id="5" name="Picture 4" descr="думай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505200"/>
            <a:ext cx="177956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8305800" cy="4343400"/>
          </a:xfrm>
        </p:spPr>
        <p:txBody>
          <a:bodyPr/>
          <a:lstStyle/>
          <a:p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1. Со звукам </a:t>
            </a:r>
            <a:r>
              <a:rPr lang="ru-RU" sz="5400" dirty="0" smtClean="0">
                <a:solidFill>
                  <a:srgbClr val="FF0000"/>
                </a:solidFill>
                <a:latin typeface="Calibri" pitchFamily="34" charset="0"/>
              </a:rPr>
              <a:t>с</a:t>
            </a: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 я не вкусна, </a:t>
            </a:r>
            <a:b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Но в пище каждому нужна.</a:t>
            </a:r>
            <a:b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С </a:t>
            </a:r>
            <a:r>
              <a:rPr lang="ru-RU" sz="5400" dirty="0" smtClean="0">
                <a:solidFill>
                  <a:srgbClr val="FF0000"/>
                </a:solidFill>
                <a:latin typeface="Calibri" pitchFamily="34" charset="0"/>
              </a:rPr>
              <a:t>м</a:t>
            </a: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 берегись меня, не то </a:t>
            </a:r>
            <a:b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Я съем и платье, и пальто.</a:t>
            </a:r>
            <a:b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</a:br>
            <a:endParaRPr lang="ru-RU" sz="5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791200" y="6172200"/>
            <a:ext cx="2590800" cy="384048"/>
          </a:xfrm>
        </p:spPr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48200" y="50292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(соль, моль)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329066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2</a:t>
            </a: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. С </a:t>
            </a:r>
            <a:r>
              <a:rPr lang="ru-RU" sz="5400" dirty="0" smtClean="0">
                <a:solidFill>
                  <a:srgbClr val="FF0000"/>
                </a:solidFill>
                <a:latin typeface="Calibri" pitchFamily="34" charset="0"/>
              </a:rPr>
              <a:t>к</a:t>
            </a: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 я в школе на стене, </a:t>
            </a:r>
            <a:b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Горы, реки есть на мне,</a:t>
            </a:r>
            <a:b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С </a:t>
            </a:r>
            <a:r>
              <a:rPr lang="ru-RU" sz="5400" dirty="0" err="1" smtClean="0">
                <a:solidFill>
                  <a:srgbClr val="FF0000"/>
                </a:solidFill>
                <a:latin typeface="Calibri" pitchFamily="34" charset="0"/>
              </a:rPr>
              <a:t>п</a:t>
            </a: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 – от вас не утаю – </a:t>
            </a:r>
            <a:b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Тоже в школе я стою.</a:t>
            </a:r>
            <a:endParaRPr lang="ru-RU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09800" y="53340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Карта, парта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82000" cy="4205068"/>
          </a:xfrm>
        </p:spPr>
        <p:txBody>
          <a:bodyPr/>
          <a:lstStyle/>
          <a:p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3. Загадка эта не легка</a:t>
            </a:r>
            <a:b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Пишусь всегда через два </a:t>
            </a:r>
            <a:r>
              <a:rPr lang="ru-RU" sz="5400" dirty="0" smtClean="0">
                <a:solidFill>
                  <a:srgbClr val="FF0000"/>
                </a:solidFill>
                <a:latin typeface="Calibri" pitchFamily="34" charset="0"/>
              </a:rPr>
              <a:t>к</a:t>
            </a: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И мяч, и шайбу клюшкой бей</a:t>
            </a:r>
            <a:b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  <a:t>А называюсь я – … </a:t>
            </a:r>
            <a:br>
              <a:rPr lang="ru-RU" sz="5400" dirty="0" smtClean="0">
                <a:solidFill>
                  <a:schemeClr val="tx1"/>
                </a:solidFill>
                <a:latin typeface="Calibri" pitchFamily="34" charset="0"/>
              </a:rPr>
            </a:br>
            <a:endParaRPr lang="ru-RU" sz="5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47800"/>
            <a:ext cx="8305800" cy="3886200"/>
          </a:xfrm>
        </p:spPr>
        <p:txBody>
          <a:bodyPr/>
          <a:lstStyle/>
          <a:p>
            <a:pPr lvl="0"/>
            <a:r>
              <a:rPr lang="ru-RU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Хоть и мала я, но взгляни:</a:t>
            </a:r>
            <a:br>
              <a:rPr lang="ru-RU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Весь мир в себе я отражаю.</a:t>
            </a:r>
            <a:br>
              <a:rPr lang="ru-RU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 </a:t>
            </a:r>
            <a:r>
              <a:rPr lang="ru-RU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lang="ru-RU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ц</a:t>
            </a:r>
            <a:r>
              <a:rPr lang="ru-RU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перемени – </a:t>
            </a:r>
            <a:br>
              <a:rPr lang="ru-RU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 по болоту зашагаю. </a:t>
            </a:r>
            <a:r>
              <a:rPr lang="ru-RU" sz="6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lang="ru-RU" sz="6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29000" y="52578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Calibri" pitchFamily="34" charset="0"/>
              </a:rPr>
              <a:t>Капля, цапля</a:t>
            </a:r>
            <a:endParaRPr lang="ru-RU" sz="32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8" grpId="0"/>
      <p:bldP spid="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8305800" cy="412886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2. С </a:t>
            </a:r>
            <a:r>
              <a:rPr lang="ru-RU" dirty="0" smtClean="0">
                <a:solidFill>
                  <a:srgbClr val="FF0000"/>
                </a:solidFill>
              </a:rPr>
              <a:t>б</a:t>
            </a:r>
            <a:r>
              <a:rPr lang="ru-RU" dirty="0" smtClean="0">
                <a:solidFill>
                  <a:schemeClr val="tx1"/>
                </a:solidFill>
              </a:rPr>
              <a:t> мучительной бываю,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С </a:t>
            </a:r>
            <a:r>
              <a:rPr lang="ru-RU" dirty="0" smtClean="0">
                <a:solidFill>
                  <a:srgbClr val="FF0000"/>
                </a:solidFill>
              </a:rPr>
              <a:t>м</a:t>
            </a:r>
            <a:r>
              <a:rPr lang="ru-RU" dirty="0" smtClean="0">
                <a:solidFill>
                  <a:schemeClr val="tx1"/>
                </a:solidFill>
              </a:rPr>
              <a:t> одежду пожираю,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С </a:t>
            </a:r>
            <a:r>
              <a:rPr lang="ru-RU" dirty="0" err="1" smtClean="0">
                <a:solidFill>
                  <a:srgbClr val="FF0000"/>
                </a:solidFill>
              </a:rPr>
              <a:t>р</a:t>
            </a:r>
            <a:r>
              <a:rPr lang="ru-RU" dirty="0" smtClean="0">
                <a:solidFill>
                  <a:schemeClr val="tx1"/>
                </a:solidFill>
              </a:rPr>
              <a:t> актёру я нужна,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С </a:t>
            </a:r>
            <a:r>
              <a:rPr lang="ru-RU" dirty="0" err="1" smtClean="0">
                <a:solidFill>
                  <a:srgbClr val="FF0000"/>
                </a:solidFill>
              </a:rPr>
              <a:t>с</a:t>
            </a:r>
            <a:r>
              <a:rPr lang="ru-RU" dirty="0" smtClean="0">
                <a:solidFill>
                  <a:schemeClr val="tx1"/>
                </a:solidFill>
              </a:rPr>
              <a:t> для повара важна.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E6B0-93CB-4B65-BDC4-E0FEAA4CBAF6}" type="datetime1">
              <a:rPr lang="ru-RU" smtClean="0"/>
              <a:pPr/>
              <a:t>14.09.2019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57400" y="5715000"/>
            <a:ext cx="42033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Боль, моль, роль, соль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74</TotalTime>
  <Words>179</Words>
  <Application>Microsoft Office PowerPoint</Application>
  <PresentationFormat>Экран (4:3)</PresentationFormat>
  <Paragraphs>58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Бумажная</vt:lpstr>
      <vt:lpstr>Слайд 1</vt:lpstr>
      <vt:lpstr>«Речевая культура человека –   зеркало его духовной культуры»                                    В. Сухомлинский</vt:lpstr>
      <vt:lpstr>       Как  уст румяных без улыбки,  Без грамматической ошибки Я русской речи не люблю.                                      А.С.Пушкин </vt:lpstr>
      <vt:lpstr>1 тур. Разминочный «Звукобуквенный»</vt:lpstr>
      <vt:lpstr>1. Со звукам с я не вкусна,  Но в пище каждому нужна. С м берегись меня, не то  Я съем и платье, и пальто. </vt:lpstr>
      <vt:lpstr>2. С к я в школе на стене,  Горы, реки есть на мне, С п – от вас не утаю –  Тоже в школе я стою.</vt:lpstr>
      <vt:lpstr>3. Загадка эта не легка Пишусь всегда через два к И мяч, и шайбу клюшкой бей А называюсь я – …  </vt:lpstr>
      <vt:lpstr>1. Хоть и мала я, но взгляни: Весь мир в себе я отражаю. Но к на ц перемени –  Я по болоту зашагаю.   </vt:lpstr>
      <vt:lpstr>2. С б мучительной бываю, С м одежду пожираю, С р актёру я нужна, С с для повара важна. </vt:lpstr>
      <vt:lpstr>3. Он на вокзале есть всегда, К нему подходят поезда, Двойное р содержит он И называется …  </vt:lpstr>
      <vt:lpstr>2 тур  “Составный”. </vt:lpstr>
      <vt:lpstr>Слайд 12</vt:lpstr>
      <vt:lpstr>3 тур   </vt:lpstr>
      <vt:lpstr>Слайд 14</vt:lpstr>
      <vt:lpstr>4 тур   </vt:lpstr>
      <vt:lpstr>Помещение для машин – это ________ Мелкие деньги – это _____________ Непромокаемое пальто – это _______ Небольшой грызун – это ____________ Молодое поколение – это __________ </vt:lpstr>
      <vt:lpstr>Слайд 17</vt:lpstr>
      <vt:lpstr>5 тур  блиц-турнир капитанов  </vt:lpstr>
      <vt:lpstr>Конец – делу венец! 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Умники и умницы</dc:title>
  <dc:creator>Книгасервис</dc:creator>
  <cp:lastModifiedBy>User902</cp:lastModifiedBy>
  <cp:revision>11</cp:revision>
  <dcterms:created xsi:type="dcterms:W3CDTF">2012-10-12T11:24:53Z</dcterms:created>
  <dcterms:modified xsi:type="dcterms:W3CDTF">2019-09-14T05:30:02Z</dcterms:modified>
</cp:coreProperties>
</file>