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81" r:id="rId9"/>
    <p:sldId id="263" r:id="rId10"/>
    <p:sldId id="264" r:id="rId11"/>
    <p:sldId id="283" r:id="rId12"/>
    <p:sldId id="282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9A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9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ru.wikipedia.org/wiki/%D0%9E%D1%80%D0%B0%D1%82%D0%BE%D1%8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A4%D0%B8%D0%BB%D0%BE%D1%81%D0%BE%D1%84" TargetMode="External"/><Relationship Id="rId5" Type="http://schemas.openxmlformats.org/officeDocument/2006/relationships/hyperlink" Target="https://ru.wikipedia.org/wiki/%D0%9F%D0%BE%D0%BB%D0%B8%D1%82%D0%B8%D0%BA" TargetMode="External"/><Relationship Id="rId4" Type="http://schemas.openxmlformats.org/officeDocument/2006/relationships/hyperlink" Target="https://ru.wikipedia.org/wiki/%D0%94%D1%80%D0%B5%D0%B2%D0%BD%D0%B8%D0%B9_%D0%A0%D0%B8%D0%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50825" y="1125537"/>
            <a:ext cx="8497887" cy="525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6000"/>
              <a:buFont typeface="Arial"/>
              <a:buNone/>
            </a:pPr>
            <a:r>
              <a:rPr lang="en-US" sz="6000" b="0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Тема</a:t>
            </a:r>
            <a:r>
              <a:rPr lang="en-US" sz="60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 «</a:t>
            </a:r>
            <a:r>
              <a:rPr lang="en-US" sz="6000" b="0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Уголовная</a:t>
            </a:r>
            <a:r>
              <a:rPr lang="en-US" sz="60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ответственность</a:t>
            </a:r>
            <a:r>
              <a:rPr lang="en-US" sz="60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несовершеннолетних</a:t>
            </a:r>
            <a:r>
              <a:rPr lang="en-US" sz="60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85" name="Google Shape;85;p13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92275" cy="148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 descr="ugolovnaya-otvetstven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3975" y="4140200"/>
            <a:ext cx="4010025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539750" y="333375"/>
            <a:ext cx="8158162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FFFF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ПРЕСТУПЛЕНИЕ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FF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Преступлением признается виновно совершенное общественно опасное деяние, запрещенное настоящим Кодексом под угрозой наказания</a:t>
            </a:r>
            <a:r>
              <a:rPr lang="en-US" sz="32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FF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(ст. 14 УК РФ)</a:t>
            </a:r>
            <a:endParaRPr/>
          </a:p>
        </p:txBody>
      </p:sp>
      <p:pic>
        <p:nvPicPr>
          <p:cNvPr id="146" name="Google Shape;146;p21" descr="C:\Users\user.user-ПК\Desktop\0005e288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1925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 descr="C:\Users\user.user-ПК\Desktop\be731e1c93c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0"/>
            <a:ext cx="1692275" cy="1268412"/>
          </a:xfrm>
          <a:prstGeom prst="rect">
            <a:avLst/>
          </a:prstGeom>
          <a:noFill/>
          <a:ln>
            <a:noFill/>
          </a:ln>
        </p:spPr>
      </p:pic>
      <p:sp>
        <p:nvSpPr>
          <p:cNvPr id="36866" name="AutoShape 2" descr="https://main-cdn.goods.ru/big1/hlr-system/1663694210/600001101466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main-cdn.goods.ru/big1/hlr-system/1663694210/600001101466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1925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268412"/>
          </a:xfrm>
          <a:prstGeom prst="rect">
            <a:avLst/>
          </a:prstGeom>
          <a:noFill/>
          <a:ln>
            <a:noFill/>
          </a:ln>
        </p:spPr>
      </p:pic>
      <p:sp>
        <p:nvSpPr>
          <p:cNvPr id="67588" name="AutoShape 4" descr="https://main-cdn.goods.ru/big1/hlr-system/1663694210/600001101466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8057" y="1703293"/>
            <a:ext cx="81198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1.Нарушение правил дорожного движения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2.Распитие спиртных напитков в общественных местах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3.Мелкое хулиганство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4. Незаконная продажа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5.Злостное неповиновение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1925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26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86" name="Picture 2" descr="C:\Users\User902\Desktop\11111111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9114" y="973326"/>
            <a:ext cx="5597804" cy="5597804"/>
          </a:xfrm>
          <a:prstGeom prst="rect">
            <a:avLst/>
          </a:prstGeom>
          <a:noFill/>
        </p:spPr>
      </p:pic>
      <p:sp>
        <p:nvSpPr>
          <p:cNvPr id="67588" name="AutoShape 4" descr="https://main-cdn.goods.ru/big1/hlr-system/1663694210/600001101466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980234" y="1664353"/>
            <a:ext cx="7200900" cy="720725"/>
          </a:xfrm>
          <a:prstGeom prst="rect">
            <a:avLst/>
          </a:prstGeom>
          <a:solidFill>
            <a:srgbClr val="26267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ru-RU" sz="4000" b="1" i="0" u="none" strike="noStrike" cap="none" dirty="0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Виды ответственности</a:t>
            </a:r>
            <a:endParaRPr dirty="0"/>
          </a:p>
        </p:txBody>
      </p:sp>
      <p:cxnSp>
        <p:nvCxnSpPr>
          <p:cNvPr id="126" name="Google Shape;126;p19"/>
          <p:cNvCxnSpPr/>
          <p:nvPr/>
        </p:nvCxnSpPr>
        <p:spPr>
          <a:xfrm>
            <a:off x="5003800" y="2420937"/>
            <a:ext cx="1511300" cy="1108075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27" name="Google Shape;127;p19"/>
          <p:cNvCxnSpPr/>
          <p:nvPr/>
        </p:nvCxnSpPr>
        <p:spPr>
          <a:xfrm flipH="1">
            <a:off x="1979612" y="2420937"/>
            <a:ext cx="1944687" cy="1008062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28" name="Google Shape;128;p19"/>
          <p:cNvSpPr txBox="1"/>
          <p:nvPr/>
        </p:nvSpPr>
        <p:spPr>
          <a:xfrm>
            <a:off x="0" y="2997201"/>
            <a:ext cx="3684494" cy="1090706"/>
          </a:xfrm>
          <a:prstGeom prst="rect">
            <a:avLst/>
          </a:prstGeom>
          <a:solidFill>
            <a:srgbClr val="26267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ru-RU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Уголовная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283728" y="4628778"/>
            <a:ext cx="4465825" cy="965200"/>
          </a:xfrm>
          <a:prstGeom prst="rect">
            <a:avLst/>
          </a:prstGeom>
          <a:solidFill>
            <a:srgbClr val="26267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Гражданско-правовая</a:t>
            </a:r>
            <a:endParaRPr sz="1200" dirty="0">
              <a:solidFill>
                <a:srgbClr val="FF0000"/>
              </a:solidFill>
            </a:endParaRPr>
          </a:p>
        </p:txBody>
      </p:sp>
      <p:pic>
        <p:nvPicPr>
          <p:cNvPr id="130" name="Google Shape;130;p19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47812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9;p19"/>
          <p:cNvSpPr txBox="1"/>
          <p:nvPr/>
        </p:nvSpPr>
        <p:spPr>
          <a:xfrm>
            <a:off x="0" y="4754284"/>
            <a:ext cx="3953435" cy="794869"/>
          </a:xfrm>
          <a:prstGeom prst="rect">
            <a:avLst/>
          </a:prstGeom>
          <a:solidFill>
            <a:srgbClr val="26267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Дисциплинарная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10" name="Google Shape;129;p19"/>
          <p:cNvSpPr txBox="1"/>
          <p:nvPr/>
        </p:nvSpPr>
        <p:spPr>
          <a:xfrm>
            <a:off x="4471987" y="3128682"/>
            <a:ext cx="4465825" cy="986119"/>
          </a:xfrm>
          <a:prstGeom prst="rect">
            <a:avLst/>
          </a:prstGeom>
          <a:solidFill>
            <a:srgbClr val="26267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Административная</a:t>
            </a:r>
            <a:endParaRPr sz="11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164541" y="2483224"/>
            <a:ext cx="1255059" cy="2250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5435" y="2429435"/>
            <a:ext cx="367553" cy="2214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2" name="AutoShape 2" descr="https://main-cdn.goods.ru/big1/hlr-system/1663694210/600001101466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619250" y="274637"/>
            <a:ext cx="64817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Категории </a:t>
            </a:r>
            <a:br>
              <a:rPr lang="en-US" sz="40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преступлений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В зависимости от характера степени общественной опасности преступные деяния делятся: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преступления небольшой тяжести (наказание не превышает 2-х лет лишения свободы);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преступления средней тяжести (наказание не превышает 5-и лет лишения свободы);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тяжкие преступления (наказание не превышает 10-и лет лишения свободы);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особо тяжкие преступления (наказание – свыше 10-и лет лишения свободы или более строгое наказание)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2" descr="176629_image_lar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913312"/>
            <a:ext cx="2916237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 descr="769657_11829824_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83175"/>
            <a:ext cx="2411412" cy="17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 descr="C:\Users\user.user-ПК\Desktop\0005e2888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692275" cy="161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 descr="C:\Users\user.user-ПК\Desktop\be731e1c93c8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331912" y="1484312"/>
            <a:ext cx="6985000" cy="151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Статья 19. Общие условия уголовной ответственности</a:t>
            </a:r>
            <a:r>
              <a:rPr lang="en-US" sz="6000" b="0" i="0" u="none">
                <a:solidFill>
                  <a:srgbClr val="47A4AB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6000" b="0" i="0" u="none">
                <a:solidFill>
                  <a:srgbClr val="47A4AB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457200" y="2852737"/>
            <a:ext cx="82296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40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Уголовной ответственности подлежит только вменяемое физическое лицо, достигшее возраста, установленного настоящим Кодексом.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64" name="Google Shape;164;p23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1925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68312" y="1412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Возраст</a:t>
            </a:r>
            <a:r>
              <a:rPr lang="en-US" sz="40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наступления</a:t>
            </a:r>
            <a:r>
              <a:rPr lang="en-US" sz="40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уголовной</a:t>
            </a:r>
            <a:r>
              <a:rPr lang="en-US" sz="40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ответственности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0" y="2636837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Уголовной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ответственности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подлежит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лицо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достигшее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ко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времени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совершения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преступления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шестнадцатилетнего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возраста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C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6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ст</a:t>
            </a:r>
            <a:r>
              <a:rPr lang="en-US" sz="36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 20 УК РФ)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172" name="Google Shape;172;p24" descr="25918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994275"/>
            <a:ext cx="2484437" cy="1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 descr="C:\Users\user.user-ПК\Desktop\0005e288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92275" cy="161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 descr="C:\Users\user.user-ПК\Desktop\be731e1c93c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395287" y="148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ПРИНЦИП ВИНЫ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250825" y="2565400"/>
            <a:ext cx="8893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Согласно российскому уголовному праву, лицо подлежит ответственности только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за те преступления,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в отношении которых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доказана его вина.</a:t>
            </a:r>
            <a:endParaRPr/>
          </a:p>
        </p:txBody>
      </p:sp>
      <p:pic>
        <p:nvPicPr>
          <p:cNvPr id="181" name="Google Shape;181;p25" descr="1946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975" y="3646487"/>
            <a:ext cx="2232025" cy="321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 descr="C:\Users\user.user-ПК\Desktop\0005e288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1925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 descr="C:\Users\user.user-ПК\Desktop\be731e1c93c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323850" y="162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Уголовная ответственность несовершеннолетних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0" y="2797175"/>
            <a:ext cx="9144000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В УК РФ выделен самостоятельный раздел об уголовной ответственности несовершеннолетних. К ним относятся все лица, которым ко времени совершения преступления исполнилось 14, но не исполнилось 18 лет. (Раздел V, глава 14 УК РФ)</a:t>
            </a:r>
            <a:endParaRPr/>
          </a:p>
        </p:txBody>
      </p:sp>
      <p:pic>
        <p:nvPicPr>
          <p:cNvPr id="190" name="Google Shape;190;p26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92275" cy="161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 descr="C:\Users\user.user-ПК\Desktop\md_imag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600" y="4437062"/>
            <a:ext cx="3708400" cy="242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92275" cy="161448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107950" y="908050"/>
            <a:ext cx="864076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             Лица, достигшие ко времени                                                                                         совершения преступления четырнадцатилетнего возраста, подлежат уголовной ответственности за: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179387" y="2970212"/>
            <a:ext cx="8640762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убийство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ст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. 105)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умышленное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причинение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вреда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здоровью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(ст.111)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умышленное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причинение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средней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тяжести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вреда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здоровью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(ст.112)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похищение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(ст.126)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изнасилование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(ст.131)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насильственные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действия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сексуального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характера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ст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. 132)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кражу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(ст.158)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грабеж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(ст.161)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разбой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(ст.162)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вымогательство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(ст.163)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неправомерное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завладение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автомобилем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иным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транспортным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средством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без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цели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хищения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ст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. 166)</a:t>
            </a:r>
            <a:endParaRPr dirty="0"/>
          </a:p>
          <a:p>
            <a:pPr marL="342900" lvl="0" indent="-2286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dirty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Хищение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оружия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боеприпасов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(ст.226) и </a:t>
            </a:r>
            <a:r>
              <a:rPr lang="en-US" sz="1800" b="0" i="0" u="none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т.д</a:t>
            </a:r>
            <a:r>
              <a:rPr lang="en-US" sz="1800" b="0" i="0" u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200" name="Google Shape;200;p27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250825" y="1412875"/>
            <a:ext cx="8893175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Цели</a:t>
            </a:r>
            <a:r>
              <a:rPr lang="en-US" sz="32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>
              <a:solidFill>
                <a:srgbClr val="FFC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FFFF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Расширить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знания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обучающихся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видах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уголовной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ответственности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несовершеннолетних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>
              <a:solidFill>
                <a:srgbClr val="FFC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FFFF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Воспитать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чувство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ответственности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свои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поступки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>
              <a:solidFill>
                <a:srgbClr val="FFC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FFFF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Сформировать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уважительное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отношение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закону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обеспечивающему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соблюдение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прав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интересов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>
              <a:solidFill>
                <a:srgbClr val="FFC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FFFF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Закрепить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потребность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правомерного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поведения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любой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сфере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деятельности</a:t>
            </a:r>
            <a:r>
              <a:rPr lang="en-US" sz="28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C000"/>
              </a:solidFill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4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323850" y="18446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умышленное уничтожение или повреждение имущества при отягчающих обстоятельствах (ч. 2, ст. 167)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терроризм (ст.205)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захват заложников (ст. 206)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заведомо ложное сообщение об акте терроризма (ст. 207)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хулиганство  при отягчающих обстоятельствах (ч. 2, ст. 213)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вандализм (ст.214)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хищение  либо вымогательство оружия, боеприпасов, взрывчатых веществ и взрывных устройств (ст.226)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хищение либо вымогательство наркотических средств или психотропных веществ (ст. 229)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приведение в негодность транспортных средств или путей сообщения (ст. 267)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8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250825" y="2565400"/>
            <a:ext cx="889317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штраф;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лишение права заниматься определенной деятельностью;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обязательные работы;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исправительные работы;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ограничение свободы;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арест;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1" i="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лишение свободы на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определенный срок.</a:t>
            </a: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539750" y="13414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К несовершеннолетним применяются следующие виды наказаний (ст.88):</a:t>
            </a:r>
            <a: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215" name="Google Shape;215;p29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 descr="C:\Users\user.user-ПК\Desktop\4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3860800"/>
            <a:ext cx="4067175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468312" y="1600200"/>
            <a:ext cx="8135937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Штраф</a:t>
            </a: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назначается только при наличии у несовершеннолетнего осужденного самостоятельного заработка или имущества, на которое может быть обращено взыскание (в размере от 10 до 500 минимальных размеров оплаты труда или в размере заработной платы или иного дохода за период 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 от 2 недель до 6 месяцев).</a:t>
            </a:r>
            <a:endParaRPr/>
          </a:p>
        </p:txBody>
      </p:sp>
      <p:pic>
        <p:nvPicPr>
          <p:cNvPr id="223" name="Google Shape;223;p30" descr="1259245499_vzyatka_58806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3933825"/>
            <a:ext cx="2916237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 descr="C:\Users\user.user-ПК\Desktop\0005e288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 descr="C:\Users\user.user-ПК\Desktop\be731e1c93c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468312" y="1600200"/>
            <a:ext cx="8280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Обязательные работы</a:t>
            </a: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назначаются на срок от 40 до 160 часов, заключаются в выполнении работ, посильных для несовершеннолетнего, и исполняются им в свободное от учебы или основной работы время.</a:t>
            </a:r>
            <a:endParaRPr/>
          </a:p>
        </p:txBody>
      </p:sp>
      <p:pic>
        <p:nvPicPr>
          <p:cNvPr id="231" name="Google Shape;231;p31" descr="resi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325" y="3590925"/>
            <a:ext cx="2860675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 descr="C:\Users\user.user-ПК\Desktop\0005e288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 descr="C:\Users\user.user-ПК\Desktop\be731e1c93c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468312" y="2060575"/>
            <a:ext cx="82804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Исправительные работы</a:t>
            </a: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назначаются несовершеннолетним осужденным на срок до 1 года.</a:t>
            </a:r>
            <a:endParaRPr/>
          </a:p>
        </p:txBody>
      </p:sp>
      <p:pic>
        <p:nvPicPr>
          <p:cNvPr id="239" name="Google Shape;239;p32" descr="C:\Users\user.user-ПК\Desktop\big_26849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825" y="3522662"/>
            <a:ext cx="4448175" cy="333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 descr="C:\Users\user.user-ПК\Desktop\0005e288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 descr="C:\Users\user.user-ПК\Desktop\be731e1c93c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90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Арест</a:t>
            </a:r>
            <a:r>
              <a:rPr lang="en-US" sz="24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 может быть назначен только тем несовершеннолетним осужденным, которые достигли к моменту вынесения судом приговора шестнадцатилетнего возраста.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Срок этого наказания составляет от одного до четырех месяцев.</a:t>
            </a:r>
            <a:endParaRPr/>
          </a:p>
        </p:txBody>
      </p:sp>
      <p:pic>
        <p:nvPicPr>
          <p:cNvPr id="248" name="Google Shape;248;p33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 descr="C:\Users\user.user-ПК\Desktop\RIA-863398-Preview_i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5225" y="3787775"/>
            <a:ext cx="4168775" cy="30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Лишение свободы</a:t>
            </a: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назначается несовершеннолетним осужденным на срок не свыше 10 лет и отбывается: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мужского пола, осужденными впервые к лишению свободы, а также несовершеннолетними женского пола в воспитательных колониях общего режима;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несовершеннолетними мужского пола, ранее отбывавшими лишение свободы,  - в воспитательных колониях усиленного режима.</a:t>
            </a:r>
            <a:endParaRPr/>
          </a:p>
        </p:txBody>
      </p:sp>
      <p:pic>
        <p:nvPicPr>
          <p:cNvPr id="256" name="Google Shape;256;p34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 descr="C:\Users\user.user-ПК\Desktop\118708396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0" y="4114800"/>
            <a:ext cx="3810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82015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Исправление может быть достигнуто путем применения </a:t>
            </a:r>
            <a:r>
              <a:rPr lang="en-US" sz="2400" b="1" i="0" u="sng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принудительных мер воспитательного воздействия,                       </a:t>
            </a:r>
            <a:r>
              <a:rPr lang="en-US" sz="2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которые не несут за собой судимости: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предупреждение;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передача под надзор родителей или лиц, их замещающих, либо специализированного государственного органа;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возложение обязанности загладить причиненный вред;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Noto Sans Symbols"/>
              <a:buChar char="⮚"/>
            </a:pPr>
            <a:r>
              <a:rPr lang="en-US" sz="20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ограничение досуга и установление  особых требований к поведению   (запрет посещения определенных мест, ограничение пребывания   вне дома и т.п.).</a:t>
            </a:r>
            <a:endParaRPr/>
          </a:p>
        </p:txBody>
      </p:sp>
      <p:pic>
        <p:nvPicPr>
          <p:cNvPr id="264" name="Google Shape;264;p35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250825" y="1412875"/>
            <a:ext cx="8893175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Font typeface="Arial"/>
              <a:buNone/>
            </a:pPr>
            <a:r>
              <a:rPr lang="ru-RU" sz="3200" b="0" i="0" u="none" strike="noStrike" cap="none" dirty="0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           «Не жалко, что человек родился или умер, что он лишился своих денег, дома,- все это, в конечном счете, не принадлежит человеку. А то жалко, что человек теряет свою истинную собственность- </a:t>
            </a:r>
            <a:r>
              <a:rPr lang="ru-RU" sz="40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человеческое достоинство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dirty="0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(</a:t>
            </a:r>
            <a:r>
              <a:rPr lang="ru-RU" sz="2800" b="0" i="0" u="none" dirty="0" err="1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Л.Вовенарг</a:t>
            </a:r>
            <a:r>
              <a:rPr lang="ru-RU" sz="2800" b="0" i="0" u="none" dirty="0" smtClean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dirty="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4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3195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0" y="1700212"/>
            <a:ext cx="9144000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5500"/>
              <a:buFont typeface="Arial"/>
              <a:buNone/>
            </a:pPr>
            <a:r>
              <a:rPr lang="en-US" sz="55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«Незнание законов, не освобождает от ответственности.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FF00"/>
              </a:buClr>
              <a:buSzPts val="5500"/>
              <a:buFont typeface="Arial"/>
              <a:buNone/>
            </a:pPr>
            <a:r>
              <a:rPr lang="en-US" sz="55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Зато знание – запросто».</a:t>
            </a:r>
            <a:endParaRPr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FF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Станислав Ежи Лец</a:t>
            </a:r>
            <a:endParaRPr/>
          </a:p>
        </p:txBody>
      </p:sp>
      <p:pic>
        <p:nvPicPr>
          <p:cNvPr id="99" name="Google Shape;99;p15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92275" cy="161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92275" cy="1614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68312" y="2708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C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>
                <a:solidFill>
                  <a:srgbClr val="4646C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«Величайшее поощрение преступления – безнаказанность»</a:t>
            </a:r>
            <a:br>
              <a:rPr lang="en-US" sz="44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1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              Марк Тулий Цицерон</a:t>
            </a:r>
            <a:br>
              <a:rPr lang="en-US" sz="4400" b="0" i="1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1" u="sng">
                <a:solidFill>
                  <a:srgbClr val="3A888E"/>
                </a:solidFill>
                <a:latin typeface="Arial"/>
                <a:ea typeface="Arial"/>
                <a:cs typeface="Arial"/>
                <a:sym typeface="Arial"/>
              </a:rPr>
              <a:t>      (</a:t>
            </a:r>
            <a:r>
              <a:rPr lang="en-US" sz="1800" b="0" i="0" u="sng">
                <a:solidFill>
                  <a:schemeClr val="hlink"/>
                </a:solidFill>
                <a:hlinkClick r:id="rId4"/>
              </a:rPr>
              <a:t>древнеримский</a:t>
            </a:r>
            <a:r>
              <a:rPr lang="en-US" sz="1800" b="0" i="0" u="sng">
                <a:solidFill>
                  <a:srgbClr val="3A888E"/>
                </a:solidFill>
                <a:latin typeface="Arial"/>
                <a:ea typeface="Arial"/>
                <a:cs typeface="Arial"/>
                <a:sym typeface="Arial"/>
              </a:rPr>
              <a:t>древнеримский </a:t>
            </a:r>
            <a:r>
              <a:rPr lang="en-US" sz="1800" b="0" i="0" u="sng">
                <a:solidFill>
                  <a:schemeClr val="hlink"/>
                </a:solidFill>
                <a:hlinkClick r:id="rId5"/>
              </a:rPr>
              <a:t>политик</a:t>
            </a:r>
            <a:r>
              <a:rPr lang="en-US" sz="1800" b="0" i="0" u="sng">
                <a:solidFill>
                  <a:srgbClr val="3A888E"/>
                </a:solidFill>
                <a:latin typeface="Arial"/>
                <a:ea typeface="Arial"/>
                <a:cs typeface="Arial"/>
                <a:sym typeface="Arial"/>
              </a:rPr>
              <a:t>древнеримский политик и </a:t>
            </a:r>
            <a:r>
              <a:rPr lang="en-US" sz="1800" b="0" i="0" u="sng">
                <a:solidFill>
                  <a:schemeClr val="hlink"/>
                </a:solidFill>
                <a:hlinkClick r:id="rId6"/>
              </a:rPr>
              <a:t>философ</a:t>
            </a:r>
            <a:r>
              <a:rPr lang="en-US" sz="1800" b="0" i="0" u="sng">
                <a:solidFill>
                  <a:srgbClr val="3A888E"/>
                </a:solidFill>
                <a:latin typeface="Arial"/>
                <a:ea typeface="Arial"/>
                <a:cs typeface="Arial"/>
                <a:sym typeface="Arial"/>
              </a:rPr>
              <a:t>древнеримский политик и философ, блестящий </a:t>
            </a:r>
            <a:r>
              <a:rPr lang="en-US" sz="1800" b="0" i="0" u="sng">
                <a:solidFill>
                  <a:schemeClr val="hlink"/>
                </a:solidFill>
                <a:hlinkClick r:id="rId7"/>
              </a:rPr>
              <a:t>оратор</a:t>
            </a:r>
            <a:r>
              <a:rPr lang="en-US" sz="1800" b="0" i="0" u="sng">
                <a:solidFill>
                  <a:srgbClr val="3A888E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1800" b="0" i="0" u="sng">
                <a:solidFill>
                  <a:srgbClr val="3A88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611187" y="2924175"/>
            <a:ext cx="80660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Право – универсальный регулятор общественных отношений, является совокупностью обязательных к исполнению правил (норм), охраняемых силой государственного принуждения.</a:t>
            </a:r>
            <a:endParaRPr/>
          </a:p>
        </p:txBody>
      </p:sp>
      <p:pic>
        <p:nvPicPr>
          <p:cNvPr id="112" name="Google Shape;112;p17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92275" cy="161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250825" y="1196975"/>
            <a:ext cx="864235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Правонарушение</a:t>
            </a:r>
            <a:r>
              <a:rPr lang="en-US" sz="36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 — виновное противоправное деяние дееспособного лица, которое наносит вред обществу.</a:t>
            </a:r>
            <a:br>
              <a:rPr lang="en-US" sz="36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rgbClr val="72BFC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>
                <a:solidFill>
                  <a:srgbClr val="72BFC5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19" name="Google Shape;119;p18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92275" cy="161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1042987" y="1700212"/>
            <a:ext cx="7200900" cy="720725"/>
          </a:xfrm>
          <a:prstGeom prst="rect">
            <a:avLst/>
          </a:prstGeom>
          <a:solidFill>
            <a:srgbClr val="26267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ПРАВОНАРУШЕНИЯ</a:t>
            </a:r>
            <a:endParaRPr/>
          </a:p>
        </p:txBody>
      </p:sp>
      <p:cxnSp>
        <p:nvCxnSpPr>
          <p:cNvPr id="126" name="Google Shape;126;p19"/>
          <p:cNvCxnSpPr/>
          <p:nvPr/>
        </p:nvCxnSpPr>
        <p:spPr>
          <a:xfrm>
            <a:off x="5003800" y="2420937"/>
            <a:ext cx="1511300" cy="1108075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27" name="Google Shape;127;p19"/>
          <p:cNvCxnSpPr/>
          <p:nvPr/>
        </p:nvCxnSpPr>
        <p:spPr>
          <a:xfrm flipH="1">
            <a:off x="1979612" y="2420937"/>
            <a:ext cx="1944687" cy="1008062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28" name="Google Shape;128;p19"/>
          <p:cNvSpPr txBox="1"/>
          <p:nvPr/>
        </p:nvSpPr>
        <p:spPr>
          <a:xfrm>
            <a:off x="0" y="2997200"/>
            <a:ext cx="3816350" cy="1366837"/>
          </a:xfrm>
          <a:prstGeom prst="rect">
            <a:avLst/>
          </a:prstGeom>
          <a:solidFill>
            <a:srgbClr val="26267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ПРОСТУПОК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4319587" y="2997200"/>
            <a:ext cx="4824412" cy="1366837"/>
          </a:xfrm>
          <a:prstGeom prst="rect">
            <a:avLst/>
          </a:prstGeom>
          <a:solidFill>
            <a:srgbClr val="262673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ПРЕСТУПЛЕНИЕ</a:t>
            </a:r>
            <a:endParaRPr/>
          </a:p>
        </p:txBody>
      </p:sp>
      <p:pic>
        <p:nvPicPr>
          <p:cNvPr id="130" name="Google Shape;130;p19" descr="C:\Users\user.user-ПК\Desktop\0005e288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47812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 descr="C:\Users\user.user-ПК\Desktop\be731e1c93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0" y="1412875"/>
            <a:ext cx="9144000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Проступок </a:t>
            </a:r>
            <a:r>
              <a:rPr lang="en-US" sz="3200" b="0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-  действие, либо бездействие, посягающее на установленные законами или подзаконными актами общественные отношения, отличающееся небольшой общественной опасностью.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0" descr="C:\Users\user.user-ПК\Desktop\040324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9287" y="4022725"/>
            <a:ext cx="3414712" cy="28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 descr="C:\Users\user.user-ПК\Desktop\0005e288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5750" cy="148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 descr="C:\Users\user.user-ПК\Desktop\be731e1c93c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0"/>
            <a:ext cx="1692275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779</Words>
  <Application>Microsoft Office PowerPoint</Application>
  <PresentationFormat>Экран (4:3)</PresentationFormat>
  <Paragraphs>100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Тема: «Уголовная ответственность несовершеннолетних»</vt:lpstr>
      <vt:lpstr>Слайд 2</vt:lpstr>
      <vt:lpstr>Слайд 3</vt:lpstr>
      <vt:lpstr>Слайд 4</vt:lpstr>
      <vt:lpstr>     «Величайшее поощрение преступления – безнаказанность»                 Марк Тулий Цицерон       (древнеримскийдревнеримский политикдревнеримский политик и философдревнеримский политик и философ, блестящий оратор)    </vt:lpstr>
      <vt:lpstr>  Право – универсальный регулятор общественных отношений, является совокупностью обязательных к исполнению правил (норм), охраняемых силой государственного принуждения.</vt:lpstr>
      <vt:lpstr>Правонарушение — виновное противоправное деяние дееспособного лица, которое наносит вред обществу.  </vt:lpstr>
      <vt:lpstr>Слайд 8</vt:lpstr>
      <vt:lpstr>Слайд 9</vt:lpstr>
      <vt:lpstr>Слайд 10</vt:lpstr>
      <vt:lpstr>Слайд 11</vt:lpstr>
      <vt:lpstr>Слайд 12</vt:lpstr>
      <vt:lpstr>Слайд 13</vt:lpstr>
      <vt:lpstr>Категории  преступлений</vt:lpstr>
      <vt:lpstr>Статья 19. Общие условия уголовной ответственности </vt:lpstr>
      <vt:lpstr>Возраст наступления уголовной ответственности</vt:lpstr>
      <vt:lpstr>ПРИНЦИП ВИНЫ</vt:lpstr>
      <vt:lpstr>Уголовная ответственность несовершеннолетних</vt:lpstr>
      <vt:lpstr>              Лица, достигшие ко времени                                                                                         совершения преступления четырнадцатилетнего возраста, подлежат уголовной ответственности за:</vt:lpstr>
      <vt:lpstr>Слайд 20</vt:lpstr>
      <vt:lpstr>К несовершеннолетним применяются следующие виды наказаний (ст.88): 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«Уголовная ответственность несовершеннолетних»</dc:title>
  <dc:creator>User902</dc:creator>
  <cp:lastModifiedBy>User902</cp:lastModifiedBy>
  <cp:revision>4</cp:revision>
  <dcterms:modified xsi:type="dcterms:W3CDTF">2021-01-10T15:22:03Z</dcterms:modified>
</cp:coreProperties>
</file>