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90" r:id="rId2"/>
    <p:sldId id="258" r:id="rId3"/>
    <p:sldId id="272" r:id="rId4"/>
    <p:sldId id="256" r:id="rId5"/>
    <p:sldId id="259" r:id="rId6"/>
    <p:sldId id="262" r:id="rId7"/>
    <p:sldId id="264" r:id="rId8"/>
    <p:sldId id="265" r:id="rId9"/>
    <p:sldId id="266" r:id="rId10"/>
    <p:sldId id="263" r:id="rId11"/>
    <p:sldId id="271" r:id="rId12"/>
    <p:sldId id="267" r:id="rId13"/>
    <p:sldId id="268" r:id="rId14"/>
    <p:sldId id="278" r:id="rId15"/>
    <p:sldId id="279" r:id="rId16"/>
    <p:sldId id="280" r:id="rId17"/>
    <p:sldId id="282" r:id="rId18"/>
    <p:sldId id="281" r:id="rId19"/>
    <p:sldId id="277" r:id="rId20"/>
    <p:sldId id="283" r:id="rId21"/>
    <p:sldId id="284" r:id="rId22"/>
    <p:sldId id="285" r:id="rId23"/>
    <p:sldId id="270" r:id="rId24"/>
    <p:sldId id="273" r:id="rId25"/>
    <p:sldId id="274" r:id="rId26"/>
    <p:sldId id="275" r:id="rId27"/>
    <p:sldId id="276" r:id="rId28"/>
    <p:sldId id="269" r:id="rId29"/>
    <p:sldId id="286" r:id="rId30"/>
    <p:sldId id="287" r:id="rId31"/>
    <p:sldId id="288" r:id="rId32"/>
    <p:sldId id="289" r:id="rId3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32113"/>
    <a:srgbClr val="6F350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B266E6-32B5-4102-B7BC-F5986957BE68}" type="datetimeFigureOut">
              <a:rPr lang="en-US" smtClean="0"/>
              <a:pPr>
                <a:defRPr/>
              </a:pPr>
              <a:t>12/5/2018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4B6F36-AD54-4E36-8F0A-B7DA2377BB4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B266E6-32B5-4102-B7BC-F5986957BE68}" type="datetimeFigureOut">
              <a:rPr lang="en-US" smtClean="0"/>
              <a:pPr>
                <a:defRPr/>
              </a:pPr>
              <a:t>12/5/2018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4B6F36-AD54-4E36-8F0A-B7DA2377BB4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B266E6-32B5-4102-B7BC-F5986957BE68}" type="datetimeFigureOut">
              <a:rPr lang="en-US" smtClean="0"/>
              <a:pPr>
                <a:defRPr/>
              </a:pPr>
              <a:t>12/5/2018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4B6F36-AD54-4E36-8F0A-B7DA2377BB4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B266E6-32B5-4102-B7BC-F5986957BE68}" type="datetimeFigureOut">
              <a:rPr lang="en-US" smtClean="0"/>
              <a:pPr>
                <a:defRPr/>
              </a:pPr>
              <a:t>12/5/2018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4B6F36-AD54-4E36-8F0A-B7DA2377BB4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B266E6-32B5-4102-B7BC-F5986957BE68}" type="datetimeFigureOut">
              <a:rPr lang="en-US" smtClean="0"/>
              <a:pPr>
                <a:defRPr/>
              </a:pPr>
              <a:t>12/5/2018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4B6F36-AD54-4E36-8F0A-B7DA2377BB4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B266E6-32B5-4102-B7BC-F5986957BE68}" type="datetimeFigureOut">
              <a:rPr lang="en-US" smtClean="0"/>
              <a:pPr>
                <a:defRPr/>
              </a:pPr>
              <a:t>12/5/2018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4B6F36-AD54-4E36-8F0A-B7DA2377BB4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B266E6-32B5-4102-B7BC-F5986957BE68}" type="datetimeFigureOut">
              <a:rPr lang="en-US" smtClean="0"/>
              <a:pPr>
                <a:defRPr/>
              </a:pPr>
              <a:t>12/5/2018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4B6F36-AD54-4E36-8F0A-B7DA2377BB4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B266E6-32B5-4102-B7BC-F5986957BE68}" type="datetimeFigureOut">
              <a:rPr lang="en-US" smtClean="0"/>
              <a:pPr>
                <a:defRPr/>
              </a:pPr>
              <a:t>12/5/2018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4B6F36-AD54-4E36-8F0A-B7DA2377BB4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B266E6-32B5-4102-B7BC-F5986957BE68}" type="datetimeFigureOut">
              <a:rPr lang="en-US" smtClean="0"/>
              <a:pPr>
                <a:defRPr/>
              </a:pPr>
              <a:t>12/5/2018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4B6F36-AD54-4E36-8F0A-B7DA2377BB4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B266E6-32B5-4102-B7BC-F5986957BE68}" type="datetimeFigureOut">
              <a:rPr lang="en-US" smtClean="0"/>
              <a:pPr>
                <a:defRPr/>
              </a:pPr>
              <a:t>12/5/2018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4B6F36-AD54-4E36-8F0A-B7DA2377BB4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B266E6-32B5-4102-B7BC-F5986957BE68}" type="datetimeFigureOut">
              <a:rPr lang="en-US" smtClean="0"/>
              <a:pPr>
                <a:defRPr/>
              </a:pPr>
              <a:t>12/5/2018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2D4B6F36-AD54-4E36-8F0A-B7DA2377BB4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39B266E6-32B5-4102-B7BC-F5986957BE68}" type="datetimeFigureOut">
              <a:rPr lang="en-US" smtClean="0"/>
              <a:pPr>
                <a:defRPr/>
              </a:pPr>
              <a:t>12/5/2018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2D4B6F36-AD54-4E36-8F0A-B7DA2377BB4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Саша\Мои документы\Мои рисунки\chehov_28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050526" y="3050526"/>
            <a:ext cx="2811412" cy="35519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6085" name="TextBox 1"/>
          <p:cNvSpPr txBox="1">
            <a:spLocks noChangeArrowheads="1"/>
          </p:cNvSpPr>
          <p:nvPr/>
        </p:nvSpPr>
        <p:spPr bwMode="auto">
          <a:xfrm>
            <a:off x="1447800" y="0"/>
            <a:ext cx="5486400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rgbClr val="984807"/>
                </a:solidFill>
                <a:latin typeface="Mistral"/>
              </a:rPr>
              <a:t>Антон Павлович Чехов</a:t>
            </a:r>
            <a:r>
              <a:rPr lang="ru-RU" sz="6600">
                <a:latin typeface="Calibri" pitchFamily="34" charset="0"/>
              </a:rPr>
              <a:t> </a:t>
            </a:r>
          </a:p>
        </p:txBody>
      </p:sp>
      <p:sp>
        <p:nvSpPr>
          <p:cNvPr id="46086" name="TextBox 1"/>
          <p:cNvSpPr txBox="1">
            <a:spLocks noChangeArrowheads="1"/>
          </p:cNvSpPr>
          <p:nvPr/>
        </p:nvSpPr>
        <p:spPr bwMode="auto">
          <a:xfrm>
            <a:off x="2743200" y="1752600"/>
            <a:ext cx="3200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984807"/>
                </a:solidFill>
                <a:latin typeface="Mistral"/>
              </a:rPr>
              <a:t>1860 - 1904</a:t>
            </a:r>
            <a:r>
              <a:rPr lang="ru-RU" sz="6000"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5607E-7 L 0.34011 -0.003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838200"/>
            <a:ext cx="4724400" cy="3046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В 1897 году у Чехова резко обострился туберкулезный процесс, и он вынужден лечь в больницу.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Не смотря на лечение летом 1904 года в возрасте 44 лет А.П.Чехов умирает. 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21506" name="Picture 2" descr="http://chehov.niv.ru/images/chehov/chehov_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81600" y="228600"/>
            <a:ext cx="3514725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953000" y="5715000"/>
            <a:ext cx="38100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Антон Павлович Чехов.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Последняя фотография 1904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http://www.ozon.ru/multimedia/books_covers/100100394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419221">
            <a:off x="523875" y="823913"/>
            <a:ext cx="2505075" cy="375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4" descr="http://read.ru/covers_rr/big/4434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29308">
            <a:off x="5745163" y="1109663"/>
            <a:ext cx="2914650" cy="371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Box 3"/>
          <p:cNvSpPr txBox="1">
            <a:spLocks noChangeArrowheads="1"/>
          </p:cNvSpPr>
          <p:nvPr/>
        </p:nvSpPr>
        <p:spPr bwMode="auto">
          <a:xfrm>
            <a:off x="1981200" y="228600"/>
            <a:ext cx="4953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732113"/>
                </a:solidFill>
                <a:latin typeface="Calibri" pitchFamily="34" charset="0"/>
              </a:rPr>
              <a:t>Творчество А.П.Чехова.</a:t>
            </a:r>
          </a:p>
        </p:txBody>
      </p:sp>
      <p:pic>
        <p:nvPicPr>
          <p:cNvPr id="22532" name="Рисунок 4" descr="3123548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71800" y="1981200"/>
            <a:ext cx="2465388" cy="416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http://content.foto.mail.ru/mail/galka_777_8/467/i-7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762000"/>
            <a:ext cx="7915275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TextBox 2"/>
          <p:cNvSpPr txBox="1">
            <a:spLocks noChangeArrowheads="1"/>
          </p:cNvSpPr>
          <p:nvPr/>
        </p:nvSpPr>
        <p:spPr bwMode="auto">
          <a:xfrm>
            <a:off x="1447800" y="152400"/>
            <a:ext cx="6324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732113"/>
                </a:solidFill>
                <a:latin typeface="Calibri" pitchFamily="34" charset="0"/>
              </a:rPr>
              <a:t>Памятник «Каштанке» в г.Таганроге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http://img-fotki.yandex.ru/get/5301/yardkeeper.8c/0_48390_8a40b71d_XX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143000"/>
            <a:ext cx="72136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TextBox 2"/>
          <p:cNvSpPr txBox="1">
            <a:spLocks noChangeArrowheads="1"/>
          </p:cNvSpPr>
          <p:nvPr/>
        </p:nvSpPr>
        <p:spPr bwMode="auto">
          <a:xfrm>
            <a:off x="1219200" y="381000"/>
            <a:ext cx="7086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732113"/>
                </a:solidFill>
                <a:latin typeface="Calibri" pitchFamily="34" charset="0"/>
              </a:rPr>
              <a:t>«В гостях у Каштанки….»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G:\чтение\126122342619987841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762000"/>
            <a:ext cx="8351838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G:\чтение\126122343529546252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609600"/>
            <a:ext cx="8478838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G:\чтение\126122344440896554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381000"/>
            <a:ext cx="833596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G:\чтение\126122345511379479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457200"/>
            <a:ext cx="8535988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G:\чтение\126122346422386408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04800"/>
            <a:ext cx="8542338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G:\чтение\126122347725892853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533400"/>
            <a:ext cx="8329613" cy="603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Box 1"/>
          <p:cNvSpPr txBox="1">
            <a:spLocks noChangeArrowheads="1"/>
          </p:cNvSpPr>
          <p:nvPr/>
        </p:nvSpPr>
        <p:spPr bwMode="auto">
          <a:xfrm>
            <a:off x="1447800" y="0"/>
            <a:ext cx="54864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rgbClr val="984807"/>
                </a:solidFill>
                <a:latin typeface="Mistral"/>
              </a:rPr>
              <a:t>Антон Павлович Чехов</a:t>
            </a:r>
            <a:r>
              <a:rPr lang="ru-RU" sz="7200">
                <a:latin typeface="Calibri" pitchFamily="34" charset="0"/>
              </a:rPr>
              <a:t> </a:t>
            </a:r>
          </a:p>
        </p:txBody>
      </p:sp>
      <p:pic>
        <p:nvPicPr>
          <p:cNvPr id="2050" name="Picture 2" descr="C:\Documents and Settings\Саша\Мои документы\Мои рисунки\chehov_28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362200" y="2057400"/>
            <a:ext cx="3533667" cy="4464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533400" y="2667000"/>
            <a:ext cx="3505200" cy="224631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В человеке должно быть все прекрасно: и лицо, и одежда, и душа, и мысли.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" y="2286000"/>
            <a:ext cx="44196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>
                <a:solidFill>
                  <a:srgbClr val="6F3505"/>
                </a:solidFill>
                <a:latin typeface="Times New Roman" pitchFamily="18" charset="0"/>
                <a:cs typeface="Times New Roman" pitchFamily="18" charset="0"/>
              </a:rPr>
              <a:t>С Чеховым я чувствовал себя легко и просто. Был он тихий и ласковый. Ни капли рисовки. Умные глаза смотрели внимательно, но не назойливо. Грусть сменялась усмешкой. Сам больной хлопотал о неимущих больных. Помню, особенно озабочен был судьбой какого-то чахоточного студента, приехавшего без всяких средств лечиться в Крым. С Чеховым жила его мать, маленькая, худенькая старушка, такая же тихая и ласковая, как сын. Видно было, что он любит и ценит ее.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5607E-7 L 0.34011 -0.003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5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G:\чтение\126122348621444253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533400"/>
            <a:ext cx="8774113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G:\чтение\1261223495143613607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04800"/>
            <a:ext cx="855345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G:\чтение\126122350724196887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81000"/>
            <a:ext cx="8569325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3" descr="G:\чтение\12612235172118573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81000"/>
            <a:ext cx="8524875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G:\чтение\1261223527344545344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28600"/>
            <a:ext cx="8556625" cy="618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G:\чтение\126122354131371286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457200"/>
            <a:ext cx="8709025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G:\чтение\126122355217920206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04800"/>
            <a:ext cx="8726488" cy="608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 descr="G:\чтение\126122356130189391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533400"/>
            <a:ext cx="87249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G:\чтение\126122356920290402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04800"/>
            <a:ext cx="8739188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G:\чтение\126122357738423271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04800"/>
            <a:ext cx="8599488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2" descr="000089.jpg"/>
          <p:cNvPicPr>
            <a:picLocks noChangeAspect="1"/>
          </p:cNvPicPr>
          <p:nvPr/>
        </p:nvPicPr>
        <p:blipFill>
          <a:blip r:embed="rId2"/>
          <a:srcRect l="1785" t="1550" b="13177"/>
          <a:stretch>
            <a:fillRect/>
          </a:stretch>
        </p:blipFill>
        <p:spPr bwMode="auto">
          <a:xfrm>
            <a:off x="457200" y="609600"/>
            <a:ext cx="523875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Рисунок 3" descr="000688.jpg"/>
          <p:cNvPicPr>
            <a:picLocks noChangeAspect="1"/>
          </p:cNvPicPr>
          <p:nvPr/>
        </p:nvPicPr>
        <p:blipFill>
          <a:blip r:embed="rId3"/>
          <a:srcRect r="893" b="10764"/>
          <a:stretch>
            <a:fillRect/>
          </a:stretch>
        </p:blipFill>
        <p:spPr bwMode="auto">
          <a:xfrm>
            <a:off x="3352800" y="3429000"/>
            <a:ext cx="528637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Box 3"/>
          <p:cNvSpPr txBox="1">
            <a:spLocks noChangeArrowheads="1"/>
          </p:cNvSpPr>
          <p:nvPr/>
        </p:nvSpPr>
        <p:spPr bwMode="auto">
          <a:xfrm>
            <a:off x="5867400" y="1066800"/>
            <a:ext cx="3048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6F3505"/>
                </a:solidFill>
                <a:latin typeface="Comic Sans MS" pitchFamily="66" charset="0"/>
              </a:rPr>
              <a:t>ТАГАНРОГ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 descr="G:\чтение\1261223587827675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81000"/>
            <a:ext cx="861695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Рисунок 3" descr="chehov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2200" y="1066800"/>
            <a:ext cx="4495800" cy="563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TextBox 2"/>
          <p:cNvSpPr txBox="1">
            <a:spLocks noChangeArrowheads="1"/>
          </p:cNvSpPr>
          <p:nvPr/>
        </p:nvSpPr>
        <p:spPr bwMode="auto">
          <a:xfrm>
            <a:off x="1143000" y="0"/>
            <a:ext cx="7391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latin typeface="Mistral"/>
              </a:rPr>
              <a:t>Антон Павлович Чехов</a:t>
            </a:r>
            <a:r>
              <a:rPr lang="ru-RU" sz="6000"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extBox 2"/>
          <p:cNvSpPr txBox="1">
            <a:spLocks noChangeArrowheads="1"/>
          </p:cNvSpPr>
          <p:nvPr/>
        </p:nvSpPr>
        <p:spPr bwMode="auto">
          <a:xfrm>
            <a:off x="762000" y="914400"/>
            <a:ext cx="73152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732113"/>
                </a:solidFill>
                <a:latin typeface="Calibri" pitchFamily="34" charset="0"/>
              </a:rPr>
              <a:t>                                      Автор </a:t>
            </a:r>
            <a:r>
              <a:rPr lang="ru-RU" sz="2400" b="1" dirty="0">
                <a:solidFill>
                  <a:srgbClr val="732113"/>
                </a:solidFill>
                <a:latin typeface="Calibri" pitchFamily="34" charset="0"/>
              </a:rPr>
              <a:t>работы:  </a:t>
            </a:r>
          </a:p>
          <a:p>
            <a:r>
              <a:rPr lang="ru-RU" sz="2400" b="1" dirty="0" smtClean="0">
                <a:solidFill>
                  <a:srgbClr val="732113"/>
                </a:solidFill>
                <a:latin typeface="Calibri" pitchFamily="34" charset="0"/>
              </a:rPr>
              <a:t>                       учитель </a:t>
            </a:r>
            <a:r>
              <a:rPr lang="ru-RU" sz="2400" b="1" dirty="0">
                <a:solidFill>
                  <a:srgbClr val="732113"/>
                </a:solidFill>
                <a:latin typeface="Calibri" pitchFamily="34" charset="0"/>
              </a:rPr>
              <a:t>начальных </a:t>
            </a:r>
            <a:r>
              <a:rPr lang="ru-RU" sz="2400" b="1" dirty="0" smtClean="0">
                <a:solidFill>
                  <a:srgbClr val="732113"/>
                </a:solidFill>
                <a:latin typeface="Calibri" pitchFamily="34" charset="0"/>
              </a:rPr>
              <a:t>классов</a:t>
            </a:r>
          </a:p>
          <a:p>
            <a:r>
              <a:rPr lang="ru-RU" sz="2400" b="1" dirty="0" smtClean="0">
                <a:solidFill>
                  <a:srgbClr val="732113"/>
                </a:solidFill>
                <a:latin typeface="Calibri" pitchFamily="34" charset="0"/>
              </a:rPr>
              <a:t>                                </a:t>
            </a:r>
            <a:r>
              <a:rPr lang="ru-RU" sz="2400" b="1" dirty="0" err="1" smtClean="0">
                <a:solidFill>
                  <a:srgbClr val="732113"/>
                </a:solidFill>
                <a:latin typeface="Calibri" pitchFamily="34" charset="0"/>
              </a:rPr>
              <a:t>Хидирнабиева</a:t>
            </a:r>
            <a:r>
              <a:rPr lang="ru-RU" sz="2400" b="1" dirty="0" smtClean="0">
                <a:solidFill>
                  <a:srgbClr val="732113"/>
                </a:solidFill>
                <a:latin typeface="Calibri" pitchFamily="34" charset="0"/>
              </a:rPr>
              <a:t> Т</a:t>
            </a:r>
            <a:r>
              <a:rPr lang="ru-RU" sz="2400" b="1" dirty="0" smtClean="0">
                <a:solidFill>
                  <a:srgbClr val="732113"/>
                </a:solidFill>
                <a:latin typeface="Calibri" pitchFamily="34" charset="0"/>
              </a:rPr>
              <a:t>.В.</a:t>
            </a:r>
          </a:p>
          <a:p>
            <a:endParaRPr lang="ru-RU" sz="2400" b="1" dirty="0" smtClean="0">
              <a:solidFill>
                <a:srgbClr val="732113"/>
              </a:solidFill>
              <a:latin typeface="Calibri" pitchFamily="34" charset="0"/>
            </a:endParaRPr>
          </a:p>
          <a:p>
            <a:endParaRPr lang="ru-RU" sz="2400" b="1" dirty="0" smtClean="0">
              <a:solidFill>
                <a:srgbClr val="732113"/>
              </a:solidFill>
              <a:latin typeface="Calibri" pitchFamily="34" charset="0"/>
            </a:endParaRPr>
          </a:p>
          <a:p>
            <a:endParaRPr lang="ru-RU" sz="2400" b="1" dirty="0" smtClean="0">
              <a:solidFill>
                <a:srgbClr val="732113"/>
              </a:solidFill>
              <a:latin typeface="Calibri" pitchFamily="34" charset="0"/>
            </a:endParaRPr>
          </a:p>
          <a:p>
            <a:endParaRPr lang="ru-RU" sz="2400" b="1" dirty="0" smtClean="0">
              <a:solidFill>
                <a:srgbClr val="732113"/>
              </a:solidFill>
              <a:latin typeface="Calibri" pitchFamily="34" charset="0"/>
            </a:endParaRPr>
          </a:p>
          <a:p>
            <a:endParaRPr lang="ru-RU" sz="2400" b="1" dirty="0" smtClean="0">
              <a:solidFill>
                <a:srgbClr val="732113"/>
              </a:solidFill>
              <a:latin typeface="Calibri" pitchFamily="34" charset="0"/>
            </a:endParaRPr>
          </a:p>
          <a:p>
            <a:endParaRPr lang="ru-RU" sz="2400" b="1" dirty="0" smtClean="0">
              <a:solidFill>
                <a:srgbClr val="732113"/>
              </a:solidFill>
              <a:latin typeface="Calibri" pitchFamily="34" charset="0"/>
            </a:endParaRPr>
          </a:p>
          <a:p>
            <a:endParaRPr lang="ru-RU" sz="2400" b="1" dirty="0" smtClean="0">
              <a:solidFill>
                <a:srgbClr val="732113"/>
              </a:solidFill>
              <a:latin typeface="Calibri" pitchFamily="34" charset="0"/>
            </a:endParaRPr>
          </a:p>
          <a:p>
            <a:endParaRPr lang="ru-RU" sz="2400" b="1" dirty="0" smtClean="0">
              <a:solidFill>
                <a:srgbClr val="732113"/>
              </a:solidFill>
              <a:latin typeface="Calibri" pitchFamily="34" charset="0"/>
            </a:endParaRPr>
          </a:p>
          <a:p>
            <a:r>
              <a:rPr lang="ru-RU" sz="4800" b="1" smtClean="0">
                <a:solidFill>
                  <a:srgbClr val="732113"/>
                </a:solidFill>
                <a:latin typeface="Calibri" pitchFamily="34" charset="0"/>
              </a:rPr>
              <a:t>     Спасибо </a:t>
            </a:r>
            <a:r>
              <a:rPr lang="ru-RU" sz="4800" b="1" dirty="0" smtClean="0">
                <a:solidFill>
                  <a:srgbClr val="732113"/>
                </a:solidFill>
                <a:latin typeface="Calibri" pitchFamily="34" charset="0"/>
              </a:rPr>
              <a:t>за внимание.</a:t>
            </a:r>
            <a:endParaRPr lang="ru-RU" sz="4800" b="1" dirty="0">
              <a:solidFill>
                <a:srgbClr val="732113"/>
              </a:solidFill>
              <a:latin typeface="Calibri" pitchFamily="34" charset="0"/>
            </a:endParaRPr>
          </a:p>
          <a:p>
            <a:endParaRPr lang="ru-RU" sz="2400" b="1" dirty="0">
              <a:solidFill>
                <a:srgbClr val="732113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http://www.antonchekhov.ru/upload/iblock/5b9/domi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1981200"/>
            <a:ext cx="5867400" cy="392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TextBox 5"/>
          <p:cNvSpPr txBox="1">
            <a:spLocks noChangeArrowheads="1"/>
          </p:cNvSpPr>
          <p:nvPr/>
        </p:nvSpPr>
        <p:spPr bwMode="auto">
          <a:xfrm>
            <a:off x="1828800" y="304800"/>
            <a:ext cx="5943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solidFill>
                  <a:srgbClr val="6F3505"/>
                </a:solidFill>
                <a:latin typeface="Calibri" pitchFamily="34" charset="0"/>
              </a:rPr>
              <a:t>Таганрог. Дом Чеховых, где в 1860 году родился А.П.Чехов. Сейчас музей «Домик Чехова»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1"/>
          <p:cNvSpPr txBox="1">
            <a:spLocks noChangeArrowheads="1"/>
          </p:cNvSpPr>
          <p:nvPr/>
        </p:nvSpPr>
        <p:spPr bwMode="auto">
          <a:xfrm>
            <a:off x="0" y="533400"/>
            <a:ext cx="518160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6F3505"/>
                </a:solidFill>
                <a:latin typeface="Times New Roman" pitchFamily="18" charset="0"/>
                <a:cs typeface="Times New Roman" pitchFamily="18" charset="0"/>
              </a:rPr>
              <a:t>Отец А.П.Чехова - Павел Егорович Чехов был купцом и имел в Таганроге бакалейную лавку. Мать - Евгения Яковлевна – домохозяйка. В семье Чеховых было шестеро детей: </a:t>
            </a:r>
            <a:r>
              <a:rPr lang="ru-RU" sz="2800" b="1" i="1">
                <a:solidFill>
                  <a:srgbClr val="6F3505"/>
                </a:solidFill>
                <a:latin typeface="Times New Roman" pitchFamily="18" charset="0"/>
                <a:cs typeface="Times New Roman" pitchFamily="18" charset="0"/>
              </a:rPr>
              <a:t>Александр, Николай, Антон, Михаил, Иван и Мария. </a:t>
            </a:r>
          </a:p>
          <a:p>
            <a:pPr algn="ctr"/>
            <a:endParaRPr lang="ru-RU" sz="2800" b="1">
              <a:solidFill>
                <a:srgbClr val="6F350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http://www.antonchekhov.ru/upload/iblock/103/bacaley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05400" y="1143000"/>
            <a:ext cx="342900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http://www.antonchekhov.ru/upload/iblock/3d5/gimnaziy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08525" y="533400"/>
            <a:ext cx="443547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TextBox 1"/>
          <p:cNvSpPr txBox="1">
            <a:spLocks noChangeArrowheads="1"/>
          </p:cNvSpPr>
          <p:nvPr/>
        </p:nvSpPr>
        <p:spPr bwMode="auto">
          <a:xfrm>
            <a:off x="0" y="457200"/>
            <a:ext cx="4572000" cy="507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/>
            <a:r>
              <a:rPr lang="ru-RU" sz="2700" b="1">
                <a:solidFill>
                  <a:srgbClr val="6F3505"/>
                </a:solidFill>
                <a:latin typeface="Times New Roman" pitchFamily="18" charset="0"/>
                <a:cs typeface="Times New Roman" pitchFamily="18" charset="0"/>
              </a:rPr>
              <a:t>Когда Антону было 16 лет произошел переезд семьи Чеховых в Москву. </a:t>
            </a:r>
          </a:p>
          <a:p>
            <a:pPr indent="457200"/>
            <a:r>
              <a:rPr lang="ru-RU" sz="2700" b="1">
                <a:solidFill>
                  <a:srgbClr val="6F3505"/>
                </a:solidFill>
                <a:latin typeface="Times New Roman" pitchFamily="18" charset="0"/>
                <a:cs typeface="Times New Roman" pitchFamily="18" charset="0"/>
              </a:rPr>
              <a:t>Антон, зарабатывая на жизнь репетиторством, остается до окончания учебы в гимназии в Таганроге и приезжает в Москву только через 3 года для того, чтобы сразу поступить в университет на медицинский факультет.</a:t>
            </a:r>
            <a:endParaRPr lang="ru-RU" sz="2700">
              <a:solidFill>
                <a:srgbClr val="6F350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1" name="Picture 4" descr="http://www.antonchekhov.ru/upload/iblock/6c9/file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81500" y="2590800"/>
            <a:ext cx="476250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1"/>
          <p:cNvSpPr txBox="1">
            <a:spLocks noChangeArrowheads="1"/>
          </p:cNvSpPr>
          <p:nvPr/>
        </p:nvSpPr>
        <p:spPr bwMode="auto">
          <a:xfrm>
            <a:off x="609600" y="381000"/>
            <a:ext cx="350520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6F3505"/>
                </a:solidFill>
                <a:latin typeface="Calibri" pitchFamily="34" charset="0"/>
              </a:rPr>
              <a:t>В журнале «Стрекоза» появляется его первое печатное произведение. Антону Чехову было 20 лет.</a:t>
            </a:r>
            <a:r>
              <a:rPr lang="ru-RU" sz="2400">
                <a:latin typeface="Calibri" pitchFamily="34" charset="0"/>
              </a:rPr>
              <a:t> </a:t>
            </a:r>
          </a:p>
          <a:p>
            <a:r>
              <a:rPr lang="ru-RU" sz="2400" b="1">
                <a:solidFill>
                  <a:srgbClr val="6F3505"/>
                </a:solidFill>
                <a:latin typeface="Calibri" pitchFamily="34" charset="0"/>
              </a:rPr>
              <a:t>Пишет в основном в жанре </a:t>
            </a:r>
            <a:r>
              <a:rPr lang="ru-RU" sz="2400" b="1" u="sng">
                <a:solidFill>
                  <a:srgbClr val="6F3505"/>
                </a:solidFill>
                <a:latin typeface="Calibri" pitchFamily="34" charset="0"/>
              </a:rPr>
              <a:t>короткого рассказа, юморески, сценки,</a:t>
            </a:r>
            <a:r>
              <a:rPr lang="ru-RU" sz="2400" b="1">
                <a:solidFill>
                  <a:srgbClr val="6F3505"/>
                </a:solidFill>
                <a:latin typeface="Calibri" pitchFamily="34" charset="0"/>
              </a:rPr>
              <a:t> подписываясь </a:t>
            </a:r>
            <a:r>
              <a:rPr lang="ru-RU" sz="2400" b="1" i="1" u="sng">
                <a:solidFill>
                  <a:srgbClr val="6F3505"/>
                </a:solidFill>
                <a:latin typeface="Calibri" pitchFamily="34" charset="0"/>
              </a:rPr>
              <a:t>псевдонимом</a:t>
            </a:r>
            <a:r>
              <a:rPr lang="ru-RU" sz="2400" b="1">
                <a:solidFill>
                  <a:srgbClr val="6F3505"/>
                </a:solidFill>
                <a:latin typeface="Calibri" pitchFamily="34" charset="0"/>
              </a:rPr>
              <a:t> - Антоша Чехонте или Человек без селезенки</a:t>
            </a:r>
            <a:r>
              <a:rPr lang="ru-RU" sz="2400">
                <a:latin typeface="Calibri" pitchFamily="34" charset="0"/>
              </a:rPr>
              <a:t>.</a:t>
            </a:r>
            <a:r>
              <a:rPr lang="ru-RU" sz="2400" b="1">
                <a:solidFill>
                  <a:srgbClr val="6F3505"/>
                </a:solidFill>
                <a:latin typeface="Calibri" pitchFamily="34" charset="0"/>
              </a:rPr>
              <a:t> Всё это время о он работает врачём.</a:t>
            </a:r>
          </a:p>
          <a:p>
            <a:r>
              <a:rPr lang="ru-RU" sz="2400" b="1">
                <a:solidFill>
                  <a:srgbClr val="6F3505"/>
                </a:solidFill>
                <a:latin typeface="Calibri" pitchFamily="34" charset="0"/>
              </a:rPr>
              <a:t> </a:t>
            </a:r>
          </a:p>
        </p:txBody>
      </p:sp>
      <p:pic>
        <p:nvPicPr>
          <p:cNvPr id="18434" name="Picture 6" descr="3ф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8200" y="685800"/>
            <a:ext cx="3719513" cy="4319588"/>
          </a:xfrm>
          <a:prstGeom prst="rect">
            <a:avLst/>
          </a:prstGeom>
          <a:noFill/>
          <a:ln w="19050">
            <a:solidFill>
              <a:srgbClr val="321100"/>
            </a:solidFill>
            <a:miter lim="800000"/>
            <a:headEnd/>
            <a:tailEnd/>
          </a:ln>
        </p:spPr>
      </p:pic>
      <p:sp>
        <p:nvSpPr>
          <p:cNvPr id="18435" name="TextBox 4"/>
          <p:cNvSpPr txBox="1">
            <a:spLocks noChangeArrowheads="1"/>
          </p:cNvSpPr>
          <p:nvPr/>
        </p:nvSpPr>
        <p:spPr bwMode="auto">
          <a:xfrm>
            <a:off x="5029200" y="5334000"/>
            <a:ext cx="3124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732113"/>
                </a:solidFill>
                <a:latin typeface="Calibri" pitchFamily="34" charset="0"/>
              </a:rPr>
              <a:t>А.П.Чехов в год окончания гимназии.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914400"/>
            <a:ext cx="3505200" cy="4524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В 26лет  Чехов едет в Петербург и там получает приглашение на работу от знаменитого издателя А.С.Суворина в газете «Новое время».  Свои произведения начинает подписывать  настоящим именем.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9458" name="Picture 2" descr="http://chehov.niv.ru/images/chehov/chehov_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76800" y="838200"/>
            <a:ext cx="3505200" cy="451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7" descr="МЕДПУНКТ ДОКТОРА Чехова в Мелихов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4643438" cy="60928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20482" name="TextBox 2"/>
          <p:cNvSpPr txBox="1">
            <a:spLocks noChangeArrowheads="1"/>
          </p:cNvSpPr>
          <p:nvPr/>
        </p:nvSpPr>
        <p:spPr bwMode="auto">
          <a:xfrm>
            <a:off x="5791200" y="762000"/>
            <a:ext cx="2667000" cy="489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732113"/>
                </a:solidFill>
                <a:latin typeface="Times New Roman" pitchFamily="18" charset="0"/>
              </a:rPr>
              <a:t>В 1892-1893гг. В России эпидемия холеры. Чехов работает участковым врачом, обслуживает 26 деревень, 4 фабрики, монастырь, организовывает медицинские пункты.</a:t>
            </a:r>
            <a:endParaRPr lang="ru-RU" sz="2400">
              <a:solidFill>
                <a:srgbClr val="732113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400</TotalTime>
  <Words>406</Words>
  <Application>Microsoft Office PowerPoint</Application>
  <PresentationFormat>Экран (4:3)</PresentationFormat>
  <Paragraphs>37</Paragraphs>
  <Slides>32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Хата</cp:lastModifiedBy>
  <cp:revision>39</cp:revision>
  <dcterms:modified xsi:type="dcterms:W3CDTF">2018-12-05T20:16:38Z</dcterms:modified>
</cp:coreProperties>
</file>