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-10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D2E02E3-3039-4CA1-A1A6-51E6F5015732}" type="datetimeFigureOut">
              <a:rPr lang="ru-RU" smtClean="0"/>
              <a:t>18.12.2012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5075C8D-CA33-4D01-A171-415182BAE9AA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128970"/>
          </a:xfrm>
        </p:spPr>
        <p:txBody>
          <a:bodyPr>
            <a:noAutofit/>
          </a:bodyPr>
          <a:lstStyle/>
          <a:p>
            <a:r>
              <a:rPr lang="ru-RU" sz="8000" dirty="0"/>
              <a:t>ТУРНИР ЗНАТОКОВ ИНФОРМАТИКИ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215082"/>
            <a:ext cx="6400800" cy="357190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357166"/>
          <a:ext cx="8572560" cy="6500834"/>
        </p:xfrm>
        <a:graphic>
          <a:graphicData uri="http://schemas.openxmlformats.org/drawingml/2006/table">
            <a:tbl>
              <a:tblPr/>
              <a:tblGrid>
                <a:gridCol w="8572560"/>
              </a:tblGrid>
              <a:tr h="6500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6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600" dirty="0" smtClean="0">
                          <a:latin typeface="Times New Roman"/>
                          <a:ea typeface="Times New Roman"/>
                          <a:cs typeface="Times New Roman"/>
                        </a:rPr>
                        <a:t>3. Дареному </a:t>
                      </a:r>
                      <a:r>
                        <a:rPr lang="ru-RU" sz="6600" dirty="0">
                          <a:latin typeface="Times New Roman"/>
                          <a:ea typeface="Times New Roman"/>
                          <a:cs typeface="Times New Roman"/>
                        </a:rPr>
                        <a:t>компьютеру в системный блок не заглядывают.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357818" y="5572140"/>
            <a:ext cx="2857520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0" y="0"/>
            <a:ext cx="871540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Утопающий     	за   </a:t>
            </a:r>
            <a:r>
              <a:rPr kumimoji="0" lang="en-US" sz="9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F1 </a:t>
            </a:r>
            <a:r>
              <a:rPr kumimoji="0" lang="ru-RU" sz="9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хватается.</a:t>
            </a:r>
            <a:endParaRPr kumimoji="0" lang="ru-RU" sz="9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6215074" y="6000768"/>
            <a:ext cx="2428892" cy="6429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428604"/>
          <a:ext cx="8215370" cy="4286280"/>
        </p:xfrm>
        <a:graphic>
          <a:graphicData uri="http://schemas.openxmlformats.org/drawingml/2006/table">
            <a:tbl>
              <a:tblPr/>
              <a:tblGrid>
                <a:gridCol w="8215370"/>
              </a:tblGrid>
              <a:tr h="42862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600" dirty="0" smtClean="0">
                          <a:latin typeface="Times New Roman"/>
                          <a:ea typeface="Times New Roman"/>
                          <a:cs typeface="Times New Roman"/>
                        </a:rPr>
                        <a:t>5. Бит </a:t>
                      </a:r>
                      <a:r>
                        <a:rPr lang="ru-RU" sz="9600" dirty="0">
                          <a:latin typeface="Times New Roman"/>
                          <a:ea typeface="Times New Roman"/>
                          <a:cs typeface="Times New Roman"/>
                        </a:rPr>
                        <a:t>байт бережет.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ятиугольник 2"/>
          <p:cNvSpPr/>
          <p:nvPr/>
        </p:nvSpPr>
        <p:spPr>
          <a:xfrm>
            <a:off x="5857884" y="5715016"/>
            <a:ext cx="2643206" cy="8572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0"/>
            <a:ext cx="750095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Вирусов бояться – в Интернет не ходить.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5786446" y="5786454"/>
            <a:ext cx="2214578" cy="8572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0" y="0"/>
            <a:ext cx="8786842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За одного хакера семь кандидатов наук дают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5715008" y="5572140"/>
            <a:ext cx="2071702" cy="78581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0"/>
          <a:ext cx="8429682" cy="6143666"/>
        </p:xfrm>
        <a:graphic>
          <a:graphicData uri="http://schemas.openxmlformats.org/drawingml/2006/table">
            <a:tbl>
              <a:tblPr/>
              <a:tblGrid>
                <a:gridCol w="1605030"/>
                <a:gridCol w="1647842"/>
                <a:gridCol w="1620757"/>
                <a:gridCol w="1634736"/>
                <a:gridCol w="1921317"/>
              </a:tblGrid>
              <a:tr h="3071834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latin typeface="Times New Roman"/>
                          <a:ea typeface="Times New Roman"/>
                          <a:cs typeface="Times New Roman"/>
                        </a:rPr>
                        <a:t>Задание 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latin typeface="Times New Roman"/>
                          <a:ea typeface="Times New Roman"/>
                          <a:cs typeface="Times New Roman"/>
                        </a:rPr>
                        <a:t>Математическая эстафета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команда (ответы)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23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748*3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(567+39)*3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4797/13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25*29+69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1 - 2 + 3 - 4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2244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1818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369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794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Стрелка влево 3"/>
          <p:cNvSpPr/>
          <p:nvPr/>
        </p:nvSpPr>
        <p:spPr>
          <a:xfrm>
            <a:off x="6500826" y="6143644"/>
            <a:ext cx="1928826" cy="7143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644000" cy="5465008"/>
        </p:xfrm>
        <a:graphic>
          <a:graphicData uri="http://schemas.openxmlformats.org/drawingml/2006/table">
            <a:tbl>
              <a:tblPr/>
              <a:tblGrid>
                <a:gridCol w="1651213"/>
                <a:gridCol w="1655691"/>
                <a:gridCol w="1681673"/>
                <a:gridCol w="1678986"/>
                <a:gridCol w="1976437"/>
              </a:tblGrid>
              <a:tr h="228601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Задание 1</a:t>
                      </a:r>
                      <a:endParaRPr lang="ru-RU" sz="4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Математическая эстафета</a:t>
                      </a:r>
                      <a:endParaRPr lang="ru-RU" sz="4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команда (ответы)</a:t>
                      </a:r>
                      <a:endParaRPr lang="ru-RU" sz="4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59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9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26*39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952/17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(46+38)*7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506*3+28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1 - 2 + 3 - 4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9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1014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588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1546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66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5857884" y="6072206"/>
            <a:ext cx="2071702" cy="7857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Назад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601" y="357167"/>
          <a:ext cx="8501116" cy="5715038"/>
        </p:xfrm>
        <a:graphic>
          <a:graphicData uri="http://schemas.openxmlformats.org/drawingml/2006/table">
            <a:tbl>
              <a:tblPr/>
              <a:tblGrid>
                <a:gridCol w="253141"/>
                <a:gridCol w="253141"/>
                <a:gridCol w="259359"/>
                <a:gridCol w="261135"/>
                <a:gridCol w="261135"/>
                <a:gridCol w="250477"/>
                <a:gridCol w="252253"/>
                <a:gridCol w="273571"/>
                <a:gridCol w="240707"/>
                <a:gridCol w="254918"/>
                <a:gridCol w="254918"/>
                <a:gridCol w="273571"/>
                <a:gridCol w="250477"/>
                <a:gridCol w="266465"/>
                <a:gridCol w="254918"/>
                <a:gridCol w="266465"/>
                <a:gridCol w="254918"/>
                <a:gridCol w="250477"/>
                <a:gridCol w="244259"/>
                <a:gridCol w="243371"/>
                <a:gridCol w="250477"/>
                <a:gridCol w="268242"/>
                <a:gridCol w="250477"/>
                <a:gridCol w="254918"/>
                <a:gridCol w="251366"/>
                <a:gridCol w="282453"/>
                <a:gridCol w="282453"/>
                <a:gridCol w="253141"/>
                <a:gridCol w="271794"/>
                <a:gridCol w="246036"/>
                <a:gridCol w="243371"/>
                <a:gridCol w="280676"/>
                <a:gridCol w="246036"/>
              </a:tblGrid>
              <a:tr h="3007916">
                <a:tc gridSpan="3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1 команда</a:t>
                      </a:r>
                      <a:endParaRPr lang="ru-RU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Задание 4 – Дешифровщик (ОТВЕТЫ)</a:t>
                      </a:r>
                      <a:endParaRPr lang="ru-RU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Times New Roman"/>
                          <a:ea typeface="Times New Roman"/>
                          <a:cs typeface="Times New Roman"/>
                        </a:rPr>
                        <a:t>Используя ключевое слово</a:t>
                      </a: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 «долина» </a:t>
                      </a:r>
                      <a:r>
                        <a:rPr lang="ru-RU" sz="3600" dirty="0">
                          <a:latin typeface="Times New Roman"/>
                          <a:ea typeface="Times New Roman"/>
                          <a:cs typeface="Times New Roman"/>
                        </a:rPr>
                        <a:t>расшифруйте слово </a:t>
                      </a: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3600" b="1" dirty="0" err="1">
                          <a:latin typeface="Times New Roman"/>
                          <a:ea typeface="Times New Roman"/>
                          <a:cs typeface="Times New Roman"/>
                        </a:rPr>
                        <a:t>йежрмсхайд</a:t>
                      </a: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».</a:t>
                      </a:r>
                      <a:endParaRPr lang="ru-RU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2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ш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щ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ъ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374">
                <a:tc gridSpan="3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Ответ: </a:t>
                      </a:r>
                      <a:r>
                        <a:rPr lang="ru-RU" sz="4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микросхема</a:t>
                      </a:r>
                      <a:endParaRPr lang="ru-RU" sz="4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Стрелка влево 2"/>
          <p:cNvSpPr/>
          <p:nvPr/>
        </p:nvSpPr>
        <p:spPr>
          <a:xfrm>
            <a:off x="5857884" y="6072206"/>
            <a:ext cx="2214578" cy="7857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193634"/>
          <a:ext cx="8572561" cy="6021448"/>
        </p:xfrm>
        <a:graphic>
          <a:graphicData uri="http://schemas.openxmlformats.org/drawingml/2006/table">
            <a:tbl>
              <a:tblPr/>
              <a:tblGrid>
                <a:gridCol w="245416"/>
                <a:gridCol w="252582"/>
                <a:gridCol w="251686"/>
                <a:gridCol w="259748"/>
                <a:gridCol w="261539"/>
                <a:gridCol w="261539"/>
                <a:gridCol w="252582"/>
                <a:gridCol w="274975"/>
                <a:gridCol w="249000"/>
                <a:gridCol w="257060"/>
                <a:gridCol w="257060"/>
                <a:gridCol w="250790"/>
                <a:gridCol w="252582"/>
                <a:gridCol w="274975"/>
                <a:gridCol w="257060"/>
                <a:gridCol w="257060"/>
                <a:gridCol w="257060"/>
                <a:gridCol w="267808"/>
                <a:gridCol w="257060"/>
                <a:gridCol w="257060"/>
                <a:gridCol w="252582"/>
                <a:gridCol w="269600"/>
                <a:gridCol w="269600"/>
                <a:gridCol w="257060"/>
                <a:gridCol w="252582"/>
                <a:gridCol w="283931"/>
                <a:gridCol w="283931"/>
                <a:gridCol w="254373"/>
                <a:gridCol w="273183"/>
                <a:gridCol w="247208"/>
                <a:gridCol w="244522"/>
                <a:gridCol w="281243"/>
                <a:gridCol w="248104"/>
              </a:tblGrid>
              <a:tr h="3308130">
                <a:tc gridSpan="3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2 команда</a:t>
                      </a:r>
                      <a:endParaRPr lang="ru-RU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Задание 4 – Дешифровщик (ОТВЕТЫ)</a:t>
                      </a:r>
                      <a:endParaRPr lang="ru-RU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Times New Roman"/>
                          <a:ea typeface="Times New Roman"/>
                          <a:cs typeface="Times New Roman"/>
                        </a:rPr>
                        <a:t>Используя ключевое слово</a:t>
                      </a: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 «столица» </a:t>
                      </a:r>
                      <a:r>
                        <a:rPr lang="ru-RU" sz="3600" dirty="0">
                          <a:latin typeface="Times New Roman"/>
                          <a:ea typeface="Times New Roman"/>
                          <a:cs typeface="Times New Roman"/>
                        </a:rPr>
                        <a:t>расшифруйте</a:t>
                      </a: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600" dirty="0">
                          <a:latin typeface="Times New Roman"/>
                          <a:ea typeface="Times New Roman"/>
                          <a:cs typeface="Times New Roman"/>
                        </a:rPr>
                        <a:t>слово «</a:t>
                      </a:r>
                      <a:r>
                        <a:rPr lang="ru-RU" sz="3600" b="1" dirty="0" err="1">
                          <a:latin typeface="Times New Roman"/>
                          <a:ea typeface="Times New Roman"/>
                          <a:cs typeface="Times New Roman"/>
                        </a:rPr>
                        <a:t>еёсогспрмс</a:t>
                      </a:r>
                      <a:r>
                        <a:rPr lang="ru-RU" sz="3600" dirty="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5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5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ь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990">
                <a:tc gridSpan="3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Ответ: </a:t>
                      </a:r>
                      <a:r>
                        <a:rPr lang="ru-RU" sz="5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клавиатура</a:t>
                      </a:r>
                      <a:endParaRPr lang="ru-RU" sz="54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Стрелка влево 2"/>
          <p:cNvSpPr/>
          <p:nvPr/>
        </p:nvSpPr>
        <p:spPr>
          <a:xfrm>
            <a:off x="5572132" y="6215082"/>
            <a:ext cx="2143140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572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dirty="0" smtClean="0"/>
              <a:t>1. Скажи </a:t>
            </a:r>
            <a:r>
              <a:rPr lang="ru-RU" sz="9600" dirty="0"/>
              <a:t>мне, кто твой друг, и я скажу, кто ты.</a:t>
            </a:r>
          </a:p>
        </p:txBody>
      </p:sp>
      <p:sp>
        <p:nvSpPr>
          <p:cNvPr id="3" name="Стрелка влево 2"/>
          <p:cNvSpPr/>
          <p:nvPr/>
        </p:nvSpPr>
        <p:spPr>
          <a:xfrm>
            <a:off x="4572000" y="5357826"/>
            <a:ext cx="3000396" cy="12144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1"/>
          <a:ext cx="8929717" cy="6010758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099555"/>
                <a:gridCol w="1555851"/>
                <a:gridCol w="1179152"/>
                <a:gridCol w="1382774"/>
                <a:gridCol w="3712385"/>
              </a:tblGrid>
              <a:tr h="2571745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/>
                        <a:t>Задание 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/>
                        <a:t>Математическая эстафета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/>
                        <a:t>1 команда</a:t>
                      </a:r>
                      <a:endParaRPr lang="ru-RU" sz="4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01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</a:tr>
              <a:tr h="17787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/>
                        <a:t>748*3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/>
                        <a:t>(567+39)*3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/>
                        <a:t>4797/13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/>
                        <a:t>25*29+70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         -        +        -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</a:tr>
              <a:tr h="8301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</a:tr>
            </a:tbl>
          </a:graphicData>
        </a:graphic>
      </p:graphicFrame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357086" y="2857280"/>
            <a:ext cx="6986670" cy="1071753"/>
            <a:chOff x="-13" y="12651"/>
            <a:chExt cx="11002" cy="1689"/>
          </a:xfrm>
        </p:grpSpPr>
        <p:sp>
          <p:nvSpPr>
            <p:cNvPr id="2058" name="Oval 10"/>
            <p:cNvSpPr>
              <a:spLocks noChangeArrowheads="1"/>
            </p:cNvSpPr>
            <p:nvPr/>
          </p:nvSpPr>
          <p:spPr bwMode="auto">
            <a:xfrm>
              <a:off x="7749" y="13777"/>
              <a:ext cx="563" cy="56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2057" name="Oval 9"/>
            <p:cNvSpPr>
              <a:spLocks noChangeArrowheads="1"/>
            </p:cNvSpPr>
            <p:nvPr/>
          </p:nvSpPr>
          <p:spPr bwMode="auto">
            <a:xfrm>
              <a:off x="8762" y="13777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2056" name="Oval 8"/>
            <p:cNvSpPr>
              <a:spLocks noChangeArrowheads="1"/>
            </p:cNvSpPr>
            <p:nvPr/>
          </p:nvSpPr>
          <p:spPr bwMode="auto">
            <a:xfrm>
              <a:off x="9549" y="13777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" name="Oval 7"/>
            <p:cNvSpPr>
              <a:spLocks noChangeArrowheads="1"/>
            </p:cNvSpPr>
            <p:nvPr/>
          </p:nvSpPr>
          <p:spPr bwMode="auto">
            <a:xfrm>
              <a:off x="10449" y="13777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2054" name="Oval 6"/>
            <p:cNvSpPr>
              <a:spLocks noChangeArrowheads="1"/>
            </p:cNvSpPr>
            <p:nvPr/>
          </p:nvSpPr>
          <p:spPr bwMode="auto">
            <a:xfrm>
              <a:off x="-13" y="12651"/>
              <a:ext cx="952" cy="65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2053" name="Oval 5"/>
            <p:cNvSpPr>
              <a:spLocks noChangeArrowheads="1"/>
            </p:cNvSpPr>
            <p:nvPr/>
          </p:nvSpPr>
          <p:spPr bwMode="auto">
            <a:xfrm>
              <a:off x="2125" y="12651"/>
              <a:ext cx="765" cy="7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" name="Oval 4"/>
            <p:cNvSpPr>
              <a:spLocks noChangeArrowheads="1"/>
            </p:cNvSpPr>
            <p:nvPr/>
          </p:nvSpPr>
          <p:spPr bwMode="auto">
            <a:xfrm>
              <a:off x="4262" y="12764"/>
              <a:ext cx="675" cy="6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" name="Oval 3"/>
            <p:cNvSpPr>
              <a:spLocks noChangeArrowheads="1"/>
            </p:cNvSpPr>
            <p:nvPr/>
          </p:nvSpPr>
          <p:spPr bwMode="auto">
            <a:xfrm>
              <a:off x="6062" y="12764"/>
              <a:ext cx="787" cy="7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2050" name="Oval 2"/>
            <p:cNvSpPr>
              <a:spLocks noChangeArrowheads="1"/>
            </p:cNvSpPr>
            <p:nvPr/>
          </p:nvSpPr>
          <p:spPr bwMode="auto">
            <a:xfrm>
              <a:off x="9212" y="12651"/>
              <a:ext cx="787" cy="7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</p:grpSp>
      <p:sp>
        <p:nvSpPr>
          <p:cNvPr id="15" name="Пятиугольник 14"/>
          <p:cNvSpPr/>
          <p:nvPr/>
        </p:nvSpPr>
        <p:spPr>
          <a:xfrm>
            <a:off x="6429388" y="6215082"/>
            <a:ext cx="2286016" cy="5000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10" y="285728"/>
          <a:ext cx="8143932" cy="4143404"/>
        </p:xfrm>
        <a:graphic>
          <a:graphicData uri="http://schemas.openxmlformats.org/drawingml/2006/table">
            <a:tbl>
              <a:tblPr/>
              <a:tblGrid>
                <a:gridCol w="8143932"/>
              </a:tblGrid>
              <a:tr h="41434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800" dirty="0" smtClean="0">
                          <a:latin typeface="Times New Roman"/>
                          <a:ea typeface="Times New Roman"/>
                          <a:cs typeface="Times New Roman"/>
                        </a:rPr>
                        <a:t>2. Кашу </a:t>
                      </a:r>
                      <a:r>
                        <a:rPr lang="ru-RU" sz="8800" dirty="0">
                          <a:latin typeface="Times New Roman"/>
                          <a:ea typeface="Times New Roman"/>
                          <a:cs typeface="Times New Roman"/>
                        </a:rPr>
                        <a:t>маслом не испортишь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Стрелка влево 2"/>
          <p:cNvSpPr/>
          <p:nvPr/>
        </p:nvSpPr>
        <p:spPr>
          <a:xfrm>
            <a:off x="6286512" y="5500702"/>
            <a:ext cx="2286016" cy="12144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285728"/>
          <a:ext cx="8429683" cy="6215106"/>
        </p:xfrm>
        <a:graphic>
          <a:graphicData uri="http://schemas.openxmlformats.org/drawingml/2006/table">
            <a:tbl>
              <a:tblPr/>
              <a:tblGrid>
                <a:gridCol w="8429683"/>
              </a:tblGrid>
              <a:tr h="62151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800" dirty="0" smtClean="0">
                          <a:latin typeface="Times New Roman"/>
                          <a:ea typeface="Times New Roman"/>
                          <a:cs typeface="Times New Roman"/>
                        </a:rPr>
                        <a:t>3. Дареному </a:t>
                      </a:r>
                      <a:r>
                        <a:rPr lang="ru-RU" sz="8800" dirty="0">
                          <a:latin typeface="Times New Roman"/>
                          <a:ea typeface="Times New Roman"/>
                          <a:cs typeface="Times New Roman"/>
                        </a:rPr>
                        <a:t>коню в зубы не смотрят.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Стрелка влево 2"/>
          <p:cNvSpPr/>
          <p:nvPr/>
        </p:nvSpPr>
        <p:spPr>
          <a:xfrm>
            <a:off x="5786446" y="5572140"/>
            <a:ext cx="2286016" cy="9286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428604"/>
          <a:ext cx="8286807" cy="6072230"/>
        </p:xfrm>
        <a:graphic>
          <a:graphicData uri="http://schemas.openxmlformats.org/drawingml/2006/table">
            <a:tbl>
              <a:tblPr/>
              <a:tblGrid>
                <a:gridCol w="8286807"/>
              </a:tblGrid>
              <a:tr h="60722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200" dirty="0" smtClean="0">
                          <a:latin typeface="Times New Roman"/>
                          <a:ea typeface="Times New Roman"/>
                          <a:cs typeface="Times New Roman"/>
                        </a:rPr>
                        <a:t>4. Утопающий </a:t>
                      </a:r>
                      <a:r>
                        <a:rPr lang="ru-RU" sz="7200" dirty="0">
                          <a:latin typeface="Times New Roman"/>
                          <a:ea typeface="Times New Roman"/>
                          <a:cs typeface="Times New Roman"/>
                        </a:rPr>
                        <a:t>за соломинку </a:t>
                      </a:r>
                      <a:r>
                        <a:rPr lang="ru-RU" sz="7200" dirty="0" smtClean="0">
                          <a:latin typeface="Times New Roman"/>
                          <a:ea typeface="Times New Roman"/>
                          <a:cs typeface="Times New Roman"/>
                        </a:rPr>
                        <a:t>хватается</a:t>
                      </a:r>
                      <a:r>
                        <a:rPr lang="ru-RU" sz="72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Стрелка влево 2"/>
          <p:cNvSpPr/>
          <p:nvPr/>
        </p:nvSpPr>
        <p:spPr>
          <a:xfrm>
            <a:off x="5286380" y="4929198"/>
            <a:ext cx="2428892" cy="12144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606700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dirty="0" smtClean="0"/>
              <a:t>7. За </a:t>
            </a:r>
            <a:r>
              <a:rPr lang="ru-RU" sz="7200" dirty="0"/>
              <a:t>одного битого семь небитых дают.</a:t>
            </a:r>
          </a:p>
        </p:txBody>
      </p:sp>
      <p:sp>
        <p:nvSpPr>
          <p:cNvPr id="3" name="Стрелка влево 2"/>
          <p:cNvSpPr/>
          <p:nvPr/>
        </p:nvSpPr>
        <p:spPr>
          <a:xfrm>
            <a:off x="5715008" y="5429264"/>
            <a:ext cx="2500330" cy="14287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0"/>
          <a:ext cx="8001056" cy="4429156"/>
        </p:xfrm>
        <a:graphic>
          <a:graphicData uri="http://schemas.openxmlformats.org/drawingml/2006/table">
            <a:tbl>
              <a:tblPr/>
              <a:tblGrid>
                <a:gridCol w="8001056"/>
              </a:tblGrid>
              <a:tr h="44291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800" dirty="0" smtClean="0">
                          <a:latin typeface="Times New Roman"/>
                          <a:ea typeface="Times New Roman"/>
                          <a:cs typeface="Times New Roman"/>
                        </a:rPr>
                        <a:t>5. Копейка </a:t>
                      </a:r>
                      <a:r>
                        <a:rPr lang="ru-RU" sz="8800" dirty="0">
                          <a:latin typeface="Times New Roman"/>
                          <a:ea typeface="Times New Roman"/>
                          <a:cs typeface="Times New Roman"/>
                        </a:rPr>
                        <a:t>рубль бережет.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Стрелка влево 2"/>
          <p:cNvSpPr/>
          <p:nvPr/>
        </p:nvSpPr>
        <p:spPr>
          <a:xfrm>
            <a:off x="5643570" y="5929330"/>
            <a:ext cx="2428892" cy="9286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142984"/>
            <a:ext cx="514199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dirty="0" smtClean="0"/>
              <a:t>6. Волков </a:t>
            </a:r>
            <a:r>
              <a:rPr lang="ru-RU" sz="6600" dirty="0"/>
              <a:t>бояться – в лес не ходить</a:t>
            </a:r>
          </a:p>
        </p:txBody>
      </p:sp>
      <p:sp>
        <p:nvSpPr>
          <p:cNvPr id="3" name="Стрелка влево 2"/>
          <p:cNvSpPr/>
          <p:nvPr/>
        </p:nvSpPr>
        <p:spPr>
          <a:xfrm>
            <a:off x="6072198" y="5786454"/>
            <a:ext cx="2071702" cy="10715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642919"/>
            <a:ext cx="70009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 smtClean="0"/>
              <a:t>8. Что </a:t>
            </a:r>
            <a:r>
              <a:rPr lang="ru-RU" sz="7200" dirty="0"/>
              <a:t>из Корзины удалено, то пропало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5643570" y="5786454"/>
            <a:ext cx="2500330" cy="8572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1142984"/>
            <a:ext cx="74295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dirty="0" smtClean="0"/>
              <a:t>8. Что </a:t>
            </a:r>
            <a:r>
              <a:rPr lang="ru-RU" sz="9600" dirty="0"/>
              <a:t>с возу упало, то пропало</a:t>
            </a:r>
          </a:p>
        </p:txBody>
      </p:sp>
      <p:sp>
        <p:nvSpPr>
          <p:cNvPr id="3" name="Стрелка влево 2"/>
          <p:cNvSpPr/>
          <p:nvPr/>
        </p:nvSpPr>
        <p:spPr>
          <a:xfrm>
            <a:off x="6143636" y="6000768"/>
            <a:ext cx="2214578" cy="8572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hlinkClick r:id="rId2" action="ppaction://hlinksldjump"/>
              </a:rPr>
              <a:t>Назад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ятиугольник 2"/>
          <p:cNvSpPr/>
          <p:nvPr/>
        </p:nvSpPr>
        <p:spPr>
          <a:xfrm>
            <a:off x="1357290" y="1285860"/>
            <a:ext cx="6286544" cy="36433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C00000"/>
                </a:solidFill>
                <a:effectLst>
                  <a:innerShdw blurRad="76200" dist="50800" dir="13500000">
                    <a:prstClr val="black">
                      <a:alpha val="50000"/>
                    </a:prstClr>
                  </a:innerShdw>
                </a:effectLst>
              </a:rPr>
              <a:t>Конец</a:t>
            </a:r>
            <a:endParaRPr lang="ru-RU" sz="9600" b="1" dirty="0">
              <a:solidFill>
                <a:srgbClr val="C00000"/>
              </a:solidFill>
              <a:effectLst>
                <a:innerShdw blurRad="762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295  E" pathEditMode="relative" ptsTypes="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3" grpId="3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857232"/>
          <a:ext cx="8572559" cy="4661329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055576"/>
                <a:gridCol w="1493622"/>
                <a:gridCol w="1237016"/>
                <a:gridCol w="1357322"/>
                <a:gridCol w="3429023"/>
              </a:tblGrid>
              <a:tr h="2196719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dirty="0"/>
                        <a:t>Задание 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dirty="0"/>
                        <a:t>Математическая эстафета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dirty="0"/>
                        <a:t>2 команда</a:t>
                      </a:r>
                      <a:endParaRPr lang="ru-RU" sz="4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22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</a:tr>
              <a:tr h="10001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/>
                        <a:t>26*39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/>
                        <a:t>952/17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/>
                        <a:t>(46+38)*7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/>
                        <a:t>506*3+28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         -        +        -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</a:tr>
              <a:tr h="7322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239" marR="68239" marT="0" marB="0"/>
                </a:tc>
              </a:tr>
            </a:tbl>
          </a:graphicData>
        </a:graphic>
      </p:graphicFrame>
      <p:grpSp>
        <p:nvGrpSpPr>
          <p:cNvPr id="29697" name="Group 1"/>
          <p:cNvGrpSpPr>
            <a:grpSpLocks/>
          </p:cNvGrpSpPr>
          <p:nvPr/>
        </p:nvGrpSpPr>
        <p:grpSpPr bwMode="auto">
          <a:xfrm>
            <a:off x="642684" y="3071951"/>
            <a:ext cx="7075922" cy="1185128"/>
            <a:chOff x="32" y="13087"/>
            <a:chExt cx="10917" cy="1871"/>
          </a:xfrm>
        </p:grpSpPr>
        <p:sp>
          <p:nvSpPr>
            <p:cNvPr id="29706" name="Oval 10"/>
            <p:cNvSpPr>
              <a:spLocks noChangeArrowheads="1"/>
            </p:cNvSpPr>
            <p:nvPr/>
          </p:nvSpPr>
          <p:spPr bwMode="auto">
            <a:xfrm>
              <a:off x="7709" y="14414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29705" name="Oval 9"/>
            <p:cNvSpPr>
              <a:spLocks noChangeArrowheads="1"/>
            </p:cNvSpPr>
            <p:nvPr/>
          </p:nvSpPr>
          <p:spPr bwMode="auto">
            <a:xfrm>
              <a:off x="8608" y="14418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29704" name="Oval 8"/>
            <p:cNvSpPr>
              <a:spLocks noChangeArrowheads="1"/>
            </p:cNvSpPr>
            <p:nvPr/>
          </p:nvSpPr>
          <p:spPr bwMode="auto">
            <a:xfrm>
              <a:off x="9509" y="14414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29703" name="Oval 7"/>
            <p:cNvSpPr>
              <a:spLocks noChangeArrowheads="1"/>
            </p:cNvSpPr>
            <p:nvPr/>
          </p:nvSpPr>
          <p:spPr bwMode="auto">
            <a:xfrm>
              <a:off x="10409" y="14414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29702" name="Oval 6"/>
            <p:cNvSpPr>
              <a:spLocks noChangeArrowheads="1"/>
            </p:cNvSpPr>
            <p:nvPr/>
          </p:nvSpPr>
          <p:spPr bwMode="auto">
            <a:xfrm>
              <a:off x="32" y="13087"/>
              <a:ext cx="992" cy="90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29701" name="Oval 5"/>
            <p:cNvSpPr>
              <a:spLocks noChangeArrowheads="1"/>
            </p:cNvSpPr>
            <p:nvPr/>
          </p:nvSpPr>
          <p:spPr bwMode="auto">
            <a:xfrm>
              <a:off x="2126" y="13312"/>
              <a:ext cx="882" cy="79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29700" name="Oval 4"/>
            <p:cNvSpPr>
              <a:spLocks noChangeArrowheads="1"/>
            </p:cNvSpPr>
            <p:nvPr/>
          </p:nvSpPr>
          <p:spPr bwMode="auto">
            <a:xfrm>
              <a:off x="4221" y="13087"/>
              <a:ext cx="882" cy="89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29699" name="Oval 3"/>
            <p:cNvSpPr>
              <a:spLocks noChangeArrowheads="1"/>
            </p:cNvSpPr>
            <p:nvPr/>
          </p:nvSpPr>
          <p:spPr bwMode="auto">
            <a:xfrm>
              <a:off x="6315" y="13200"/>
              <a:ext cx="771" cy="88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29698" name="Oval 2"/>
            <p:cNvSpPr>
              <a:spLocks noChangeArrowheads="1"/>
            </p:cNvSpPr>
            <p:nvPr/>
          </p:nvSpPr>
          <p:spPr bwMode="auto">
            <a:xfrm>
              <a:off x="8740" y="13200"/>
              <a:ext cx="882" cy="88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</p:grpSp>
      <p:sp>
        <p:nvSpPr>
          <p:cNvPr id="14" name="Пятиугольник 13"/>
          <p:cNvSpPr/>
          <p:nvPr/>
        </p:nvSpPr>
        <p:spPr>
          <a:xfrm>
            <a:off x="6929454" y="6286520"/>
            <a:ext cx="1643074" cy="57148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77126"/>
          <a:ext cx="8501122" cy="628083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581826"/>
                <a:gridCol w="3070748"/>
                <a:gridCol w="646473"/>
                <a:gridCol w="4202075"/>
              </a:tblGrid>
              <a:tr h="1281082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/>
                        <a:t>Задание </a:t>
                      </a:r>
                      <a:r>
                        <a:rPr lang="ru-RU" sz="3200" dirty="0"/>
                        <a:t>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/>
                        <a:t>УСТРОЙСТВА </a:t>
                      </a:r>
                      <a:r>
                        <a:rPr lang="ru-RU" sz="3200" dirty="0" smtClean="0"/>
                        <a:t>КОМПЬЮТЕРА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4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13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4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14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4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15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3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16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17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6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18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4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19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4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8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20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4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9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21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4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10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22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13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11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23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1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12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24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Пятиугольник 2"/>
          <p:cNvSpPr/>
          <p:nvPr/>
        </p:nvSpPr>
        <p:spPr>
          <a:xfrm>
            <a:off x="5929322" y="6500834"/>
            <a:ext cx="1857388" cy="3571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hlinkClick r:id="rId2" action="ppaction://hlinksldjump"/>
              </a:rPr>
              <a:t>Вперёд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0"/>
          <a:ext cx="8643998" cy="614364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57396"/>
                <a:gridCol w="257396"/>
                <a:gridCol w="263718"/>
                <a:gridCol w="265524"/>
                <a:gridCol w="265524"/>
                <a:gridCol w="254687"/>
                <a:gridCol w="256493"/>
                <a:gridCol w="278169"/>
                <a:gridCol w="244752"/>
                <a:gridCol w="259203"/>
                <a:gridCol w="259203"/>
                <a:gridCol w="278169"/>
                <a:gridCol w="254687"/>
                <a:gridCol w="270943"/>
                <a:gridCol w="259203"/>
                <a:gridCol w="270943"/>
                <a:gridCol w="259203"/>
                <a:gridCol w="254687"/>
                <a:gridCol w="248365"/>
                <a:gridCol w="247461"/>
                <a:gridCol w="254687"/>
                <a:gridCol w="272750"/>
                <a:gridCol w="254687"/>
                <a:gridCol w="259203"/>
                <a:gridCol w="255590"/>
                <a:gridCol w="287200"/>
                <a:gridCol w="287200"/>
                <a:gridCol w="257396"/>
                <a:gridCol w="276362"/>
                <a:gridCol w="250171"/>
                <a:gridCol w="247461"/>
                <a:gridCol w="285394"/>
                <a:gridCol w="250171"/>
              </a:tblGrid>
              <a:tr h="4265869">
                <a:tc gridSpan="3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dirty="0"/>
                        <a:t>1 команда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dirty="0"/>
                        <a:t>Задание 4 – Дешифровщик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dirty="0"/>
                        <a:t>Используя ключевое слово «долина» расшифруйте слово «</a:t>
                      </a:r>
                      <a:r>
                        <a:rPr lang="ru-RU" sz="4800" dirty="0" err="1"/>
                        <a:t>йежрмсхайд</a:t>
                      </a:r>
                      <a:r>
                        <a:rPr lang="ru-RU" sz="4800" dirty="0"/>
                        <a:t>».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35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а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б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в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г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д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е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ё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ж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з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и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й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к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л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м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н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о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п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р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с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т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у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ф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х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ц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ч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ш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щ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ъ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ы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ь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э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ю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я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35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д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о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л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и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н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а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б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в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г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е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ё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ж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з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й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к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м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п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р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с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т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у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ф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х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ц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ч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ш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щ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ъ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ы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ь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э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ю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/>
                        <a:t>я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0659">
                <a:tc gridSpan="3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/>
                        <a:t>Ответ: 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ятиугольник 4"/>
          <p:cNvSpPr/>
          <p:nvPr/>
        </p:nvSpPr>
        <p:spPr>
          <a:xfrm>
            <a:off x="5857884" y="6286520"/>
            <a:ext cx="2286016" cy="57148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571528"/>
          <a:ext cx="9144002" cy="6466776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61775"/>
                <a:gridCol w="269419"/>
                <a:gridCol w="268463"/>
                <a:gridCol w="277062"/>
                <a:gridCol w="278972"/>
                <a:gridCol w="278972"/>
                <a:gridCol w="269419"/>
                <a:gridCol w="293303"/>
                <a:gridCol w="265598"/>
                <a:gridCol w="274197"/>
                <a:gridCol w="274197"/>
                <a:gridCol w="267508"/>
                <a:gridCol w="269419"/>
                <a:gridCol w="293303"/>
                <a:gridCol w="274197"/>
                <a:gridCol w="274197"/>
                <a:gridCol w="274197"/>
                <a:gridCol w="285660"/>
                <a:gridCol w="274197"/>
                <a:gridCol w="274197"/>
                <a:gridCol w="269419"/>
                <a:gridCol w="287571"/>
                <a:gridCol w="287571"/>
                <a:gridCol w="274197"/>
                <a:gridCol w="269419"/>
                <a:gridCol w="302857"/>
                <a:gridCol w="302857"/>
                <a:gridCol w="271329"/>
                <a:gridCol w="291391"/>
                <a:gridCol w="231916"/>
                <a:gridCol w="214314"/>
                <a:gridCol w="378266"/>
                <a:gridCol w="264643"/>
              </a:tblGrid>
              <a:tr h="4286280">
                <a:tc gridSpan="3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/>
                        <a:t>2 команда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/>
                        <a:t>Задание 4 – Дешифровщик Используя ключевое слово «столица» расшифруйте слово </a:t>
                      </a:r>
                      <a:r>
                        <a:rPr lang="ru-RU" sz="6000" dirty="0"/>
                        <a:t>«</a:t>
                      </a:r>
                      <a:r>
                        <a:rPr lang="ru-RU" sz="6000" dirty="0" err="1"/>
                        <a:t>еёсогспрмс</a:t>
                      </a:r>
                      <a:r>
                        <a:rPr lang="ru-RU" sz="6000" dirty="0"/>
                        <a:t>»</a:t>
                      </a:r>
                      <a:endParaRPr lang="ru-RU" sz="60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6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а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б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в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г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д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е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ё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ж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з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и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й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к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л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м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н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о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п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р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с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т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у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ф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х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ц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ч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ш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щ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ъ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ы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ь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э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ю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я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6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с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т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о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л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и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ц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а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б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в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г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д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е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ё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ж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з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й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к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м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н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п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р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у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ф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х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ч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ш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/>
                        <a:t>щ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ъ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ы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ь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э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/>
                        <a:t>ю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/>
                        <a:t>я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6832">
                <a:tc gridSpan="3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Ответ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ятиугольник 2"/>
          <p:cNvSpPr/>
          <p:nvPr/>
        </p:nvSpPr>
        <p:spPr>
          <a:xfrm>
            <a:off x="5643570" y="6215082"/>
            <a:ext cx="2357454" cy="64291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001155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300" b="1" dirty="0" smtClean="0"/>
              <a:t>6. Опознай пословицу:</a:t>
            </a:r>
            <a:endParaRPr lang="ru-RU" sz="12300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4857752" y="5715016"/>
            <a:ext cx="2500330" cy="71438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hlinkClick r:id="rId2" action="ppaction://hlinksldjump"/>
              </a:rPr>
              <a:t>Вперёд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0" y="1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Скажи мне, какой у тебя компьютер, и я скажу, кто ты.</a:t>
            </a:r>
            <a:endParaRPr kumimoji="0" lang="ru-RU" sz="9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>
            <a:hlinkClick r:id="rId2" action="ppaction://hlinksldjump"/>
          </p:cNvPr>
          <p:cNvSpPr/>
          <p:nvPr/>
        </p:nvSpPr>
        <p:spPr>
          <a:xfrm>
            <a:off x="5500694" y="6000768"/>
            <a:ext cx="314327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500042"/>
          <a:ext cx="8429684" cy="6072230"/>
        </p:xfrm>
        <a:graphic>
          <a:graphicData uri="http://schemas.openxmlformats.org/drawingml/2006/table">
            <a:tbl>
              <a:tblPr/>
              <a:tblGrid>
                <a:gridCol w="8429684"/>
              </a:tblGrid>
              <a:tr h="60722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600" dirty="0" smtClean="0">
                          <a:latin typeface="Times New Roman"/>
                          <a:ea typeface="Times New Roman"/>
                          <a:cs typeface="Times New Roman"/>
                        </a:rPr>
                        <a:t>2. Компьютер </a:t>
                      </a:r>
                      <a:r>
                        <a:rPr lang="ru-RU" sz="9600" dirty="0">
                          <a:latin typeface="Times New Roman"/>
                          <a:ea typeface="Times New Roman"/>
                          <a:cs typeface="Times New Roman"/>
                        </a:rPr>
                        <a:t>памятью не </a:t>
                      </a:r>
                      <a:r>
                        <a:rPr lang="ru-RU" sz="96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испортишь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286380" y="5786454"/>
            <a:ext cx="250033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hlinkClick r:id="rId2" action="ppaction://hlinksldjump"/>
              </a:rPr>
              <a:t>Ответ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302</TotalTime>
  <Words>671</Words>
  <Application>Microsoft Office PowerPoint</Application>
  <PresentationFormat>Экран (4:3)</PresentationFormat>
  <Paragraphs>438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Апекс</vt:lpstr>
      <vt:lpstr>ТУРНИР ЗНАТОКОВ ИНФОРМАТИКИ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ТУРНИР ЗНАТОКОВ ИНФОРМАТИКИ</dc:title>
  <dc:creator>u1</dc:creator>
  <cp:lastModifiedBy>u1</cp:lastModifiedBy>
  <cp:revision>27</cp:revision>
  <dcterms:created xsi:type="dcterms:W3CDTF">2012-12-18T14:42:24Z</dcterms:created>
  <dcterms:modified xsi:type="dcterms:W3CDTF">2012-12-18T19:44:26Z</dcterms:modified>
</cp:coreProperties>
</file>