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56" r:id="rId4"/>
    <p:sldId id="258" r:id="rId5"/>
    <p:sldId id="262" r:id="rId6"/>
    <p:sldId id="263" r:id="rId7"/>
    <p:sldId id="257" r:id="rId8"/>
    <p:sldId id="260" r:id="rId9"/>
    <p:sldId id="266" r:id="rId10"/>
    <p:sldId id="267" r:id="rId11"/>
    <p:sldId id="268" r:id="rId12"/>
    <p:sldId id="265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42542-9554-48C1-BF30-8FEC31B5F4EB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DAA26-5700-4C98-B070-3B591CD1B2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ll-biography.ru/goncharov-ivan.html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://all-biography.ru/alpha/t/turgenev-ivan-sergeevich-turgenev-ivan-sergeyevich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ll-biography.ru/alpharu/t-2/tolstoj-lev-nikolaevich-tolstoy-leo-lev-nikolayevich" TargetMode="External"/><Relationship Id="rId5" Type="http://schemas.openxmlformats.org/officeDocument/2006/relationships/hyperlink" Target="http://all-biography.ru/alpha/s/saltykov-shhedrin-mixail-saltykov-shchedrin-mikhail" TargetMode="External"/><Relationship Id="rId4" Type="http://schemas.openxmlformats.org/officeDocument/2006/relationships/hyperlink" Target="http://all-biography.ru/alpha/o/ostrovskij-aleksandr-nikolaevich-ostrovsky-alexander-nikolayevich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57826"/>
            <a:ext cx="8229600" cy="150017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Constantia" pitchFamily="18" charset="0"/>
              </a:rPr>
              <a:t>Составила:  </a:t>
            </a:r>
            <a:r>
              <a:rPr lang="ru-RU" sz="2000" dirty="0" err="1" smtClean="0">
                <a:latin typeface="Constantia" pitchFamily="18" charset="0"/>
              </a:rPr>
              <a:t>Хидирнабиева</a:t>
            </a:r>
            <a:r>
              <a:rPr lang="ru-RU" sz="2000" dirty="0" smtClean="0">
                <a:latin typeface="Constantia" pitchFamily="18" charset="0"/>
              </a:rPr>
              <a:t> Т.В.</a:t>
            </a:r>
            <a:r>
              <a:rPr lang="ru-RU" sz="2000" dirty="0" smtClean="0">
                <a:latin typeface="Constantia" pitchFamily="18" charset="0"/>
              </a:rPr>
              <a:t/>
            </a:r>
            <a:br>
              <a:rPr lang="ru-RU" sz="2000" dirty="0" smtClean="0">
                <a:latin typeface="Constantia" pitchFamily="18" charset="0"/>
              </a:rPr>
            </a:br>
            <a:r>
              <a:rPr lang="ru-RU" sz="2000" dirty="0" smtClean="0">
                <a:latin typeface="Constantia" pitchFamily="18" charset="0"/>
              </a:rPr>
              <a:t>        учитель начальных классов</a:t>
            </a:r>
            <a:br>
              <a:rPr lang="ru-RU" sz="2000" dirty="0" smtClean="0">
                <a:latin typeface="Constantia" pitchFamily="18" charset="0"/>
              </a:rPr>
            </a:br>
            <a:r>
              <a:rPr lang="ru-RU" sz="2000" dirty="0" smtClean="0">
                <a:latin typeface="Constantia" pitchFamily="18" charset="0"/>
              </a:rPr>
              <a:t>МКОУ «</a:t>
            </a:r>
            <a:r>
              <a:rPr lang="ru-RU" sz="2000" dirty="0" err="1" smtClean="0">
                <a:latin typeface="Constantia" pitchFamily="18" charset="0"/>
              </a:rPr>
              <a:t>Дружбинская</a:t>
            </a:r>
            <a:r>
              <a:rPr lang="ru-RU" sz="2000" dirty="0" smtClean="0">
                <a:latin typeface="Constantia" pitchFamily="18" charset="0"/>
              </a:rPr>
              <a:t> СОШ»</a:t>
            </a:r>
            <a:endParaRPr lang="ru-RU" sz="2000" dirty="0">
              <a:latin typeface="Constantia" pitchFamily="18" charset="0"/>
            </a:endParaRPr>
          </a:p>
        </p:txBody>
      </p:sp>
      <p:pic>
        <p:nvPicPr>
          <p:cNvPr id="1026" name="Picture 2" descr="http://images.myshared.ru/4/39892/slid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7215238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Constantia" pitchFamily="18" charset="0"/>
              </a:rPr>
              <a:t>ШКОЛЬНИК</a:t>
            </a:r>
            <a:endParaRPr lang="ru-RU" b="1" i="1" dirty="0">
              <a:latin typeface="Constantia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285860"/>
            <a:ext cx="3462468" cy="519433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3857652"/>
          </a:xfrm>
        </p:spPr>
        <p:txBody>
          <a:bodyPr>
            <a:normAutofit fontScale="90000"/>
          </a:bodyPr>
          <a:lstStyle/>
          <a:p>
            <a:pPr>
              <a:lnSpc>
                <a:spcPct val="98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</a:pP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1.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Каким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изображен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герой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стихотворения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?</a:t>
            </a:r>
            <a:b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</a:b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Как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он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выглядит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,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как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одет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?</a:t>
            </a:r>
            <a:b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</a:b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/>
            </a:r>
            <a:b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</a:b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2.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Кто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помог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мальчику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собраться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в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город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на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учебу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?</a:t>
            </a:r>
            <a:b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</a:b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/>
            </a:r>
            <a:b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</a:b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3.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Как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построено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стихотворение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?</a:t>
            </a:r>
            <a:b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</a:b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/>
            </a:r>
            <a:b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</a:b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4. В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каких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строфах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поэт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выражает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главную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мысль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стихотворения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,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его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 </a:t>
            </a:r>
            <a:r>
              <a:rPr lang="en-GB" altLang="ru-RU" sz="3600" b="1" i="1" dirty="0" err="1" smtClean="0">
                <a:latin typeface="Constantia" pitchFamily="18" charset="0"/>
                <a:ea typeface="PMingLiU-ExtB" pitchFamily="18" charset="-120"/>
              </a:rPr>
              <a:t>идею</a:t>
            </a:r>
            <a:r>
              <a:rPr lang="en-GB" altLang="ru-RU" sz="3600" b="1" i="1" dirty="0" smtClean="0">
                <a:latin typeface="Constantia" pitchFamily="18" charset="0"/>
                <a:ea typeface="PMingLiU-ExtB" pitchFamily="18" charset="-120"/>
              </a:rPr>
              <a:t>?</a:t>
            </a:r>
            <a:r>
              <a:rPr lang="en-GB" altLang="ru-RU" dirty="0" smtClean="0">
                <a:latin typeface="Times New Roman" pitchFamily="18" charset="0"/>
              </a:rPr>
              <a:t/>
            </a:r>
            <a:br>
              <a:rPr lang="en-GB" altLang="ru-RU" dirty="0" smtClean="0">
                <a:latin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Михаил Васильевич Ломоносов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428736"/>
            <a:ext cx="3888310" cy="50720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0246"/>
          </a:xfrm>
        </p:spPr>
        <p:txBody>
          <a:bodyPr>
            <a:norm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Monotype Corsiva" pitchFamily="66" charset="0"/>
              </a:rPr>
              <a:t>СПАСИБО </a:t>
            </a:r>
            <a:br>
              <a:rPr lang="ru-RU" sz="8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8800" dirty="0" smtClean="0">
                <a:solidFill>
                  <a:srgbClr val="FF0000"/>
                </a:solidFill>
                <a:latin typeface="Monotype Corsiva" pitchFamily="66" charset="0"/>
              </a:rPr>
              <a:t>за </a:t>
            </a:r>
            <a:br>
              <a:rPr lang="ru-RU" sz="88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8800" dirty="0" smtClean="0">
                <a:solidFill>
                  <a:srgbClr val="FF0000"/>
                </a:solidFill>
                <a:latin typeface="Monotype Corsiva" pitchFamily="66" charset="0"/>
              </a:rPr>
              <a:t>ВНИМАНИЕ!!!</a:t>
            </a:r>
            <a:endParaRPr lang="ru-RU" sz="8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74638"/>
            <a:ext cx="4471990" cy="5869006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Constantia" pitchFamily="18" charset="0"/>
              </a:rPr>
              <a:t>Николай Алексеевич Некрасов родился 28 ноября </a:t>
            </a:r>
            <a:r>
              <a:rPr lang="ru-RU" sz="3600" dirty="0" smtClean="0">
                <a:latin typeface="Constantia" pitchFamily="18" charset="0"/>
              </a:rPr>
              <a:t>1821 </a:t>
            </a:r>
            <a:r>
              <a:rPr lang="ru-RU" sz="3600" dirty="0">
                <a:latin typeface="Constantia" pitchFamily="18" charset="0"/>
              </a:rPr>
              <a:t>года </a:t>
            </a:r>
            <a:r>
              <a:rPr lang="ru-RU" sz="3600" dirty="0" smtClean="0">
                <a:latin typeface="Constantia" pitchFamily="18" charset="0"/>
              </a:rPr>
              <a:t/>
            </a:r>
            <a:br>
              <a:rPr lang="ru-RU" sz="3600" dirty="0" smtClean="0">
                <a:latin typeface="Constantia" pitchFamily="18" charset="0"/>
              </a:rPr>
            </a:br>
            <a:r>
              <a:rPr lang="ru-RU" sz="3600" dirty="0" smtClean="0">
                <a:latin typeface="Constantia" pitchFamily="18" charset="0"/>
              </a:rPr>
              <a:t>в </a:t>
            </a:r>
            <a:r>
              <a:rPr lang="ru-RU" sz="3600" dirty="0">
                <a:latin typeface="Constantia" pitchFamily="18" charset="0"/>
              </a:rPr>
              <a:t>городе Немирове </a:t>
            </a:r>
            <a:r>
              <a:rPr lang="ru-RU" sz="3600" dirty="0" smtClean="0">
                <a:latin typeface="Constantia" pitchFamily="18" charset="0"/>
              </a:rPr>
              <a:t/>
            </a:r>
            <a:br>
              <a:rPr lang="ru-RU" sz="3600" dirty="0" smtClean="0">
                <a:latin typeface="Constantia" pitchFamily="18" charset="0"/>
              </a:rPr>
            </a:br>
            <a:r>
              <a:rPr lang="ru-RU" sz="3600" dirty="0" smtClean="0">
                <a:latin typeface="Constantia" pitchFamily="18" charset="0"/>
              </a:rPr>
              <a:t>Подольской </a:t>
            </a:r>
            <a:r>
              <a:rPr lang="ru-RU" sz="3600" dirty="0">
                <a:latin typeface="Constantia" pitchFamily="18" charset="0"/>
              </a:rPr>
              <a:t>губернии </a:t>
            </a:r>
            <a:r>
              <a:rPr lang="ru-RU" sz="3600" dirty="0" smtClean="0">
                <a:latin typeface="Constantia" pitchFamily="18" charset="0"/>
              </a:rPr>
              <a:t/>
            </a:r>
            <a:br>
              <a:rPr lang="ru-RU" sz="3600" dirty="0" smtClean="0">
                <a:latin typeface="Constantia" pitchFamily="18" charset="0"/>
              </a:rPr>
            </a:br>
            <a:r>
              <a:rPr lang="ru-RU" sz="3600" dirty="0" smtClean="0">
                <a:latin typeface="Constantia" pitchFamily="18" charset="0"/>
              </a:rPr>
              <a:t>в </a:t>
            </a:r>
            <a:r>
              <a:rPr lang="ru-RU" sz="3600" dirty="0">
                <a:latin typeface="Constantia" pitchFamily="18" charset="0"/>
              </a:rPr>
              <a:t>зажиточной семье помещика.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://www.studfiles.ru/html/2706/1175/html_pogRTKUs1T.Rdqg/htmlconvd-pEtHm__html_m1101b8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3657952" cy="4857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457200" y="714356"/>
            <a:ext cx="8229600" cy="4643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Детские годы писатель провел в Ярославской губернии, селе </a:t>
            </a:r>
            <a:r>
              <a:rPr kumimoji="0" lang="ru-RU" sz="3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Грешнево</a:t>
            </a: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, в родовом имении. </a:t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6" name="Picture 2" descr="https://fs00.infourok.ru/images/doc/231/70810/4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4286279" cy="3214710"/>
          </a:xfrm>
          <a:prstGeom prst="rect">
            <a:avLst/>
          </a:prstGeom>
          <a:noFill/>
        </p:spPr>
      </p:pic>
      <p:pic>
        <p:nvPicPr>
          <p:cNvPr id="16388" name="Picture 4" descr="http://900igr.net/datas/literatura/Nekrasov-stikhotvorenija/0005-005-Karabikha-imenie-N.A.Nekrasova-kuplennoe-v-kontse-1861-go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00438"/>
            <a:ext cx="4197381" cy="3148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Constantia" pitchFamily="18" charset="0"/>
              </a:rPr>
              <a:t/>
            </a:r>
            <a:br>
              <a:rPr lang="ru-RU" dirty="0">
                <a:latin typeface="Constantia" pitchFamily="18" charset="0"/>
              </a:rPr>
            </a:br>
            <a:r>
              <a:rPr lang="ru-RU" sz="3100" dirty="0">
                <a:latin typeface="Constantia" pitchFamily="18" charset="0"/>
              </a:rPr>
              <a:t>Семья была многодетной – у будущего поэта было 13 сестер и братьев</a:t>
            </a:r>
            <a:r>
              <a:rPr lang="ru-RU" sz="3100" dirty="0" smtClean="0">
                <a:latin typeface="Constantia" pitchFamily="18" charset="0"/>
              </a:rPr>
              <a:t>.</a:t>
            </a:r>
            <a:br>
              <a:rPr lang="ru-RU" sz="3100" dirty="0" smtClean="0">
                <a:latin typeface="Constantia" pitchFamily="18" charset="0"/>
              </a:rPr>
            </a:br>
            <a:r>
              <a:rPr lang="ru-RU" sz="3100" dirty="0" smtClean="0">
                <a:latin typeface="Constantia" pitchFamily="18" charset="0"/>
              </a:rPr>
              <a:t>Отец был очень грубым.</a:t>
            </a:r>
            <a:r>
              <a:rPr lang="ru-RU" sz="3100" dirty="0">
                <a:latin typeface="Constantia" pitchFamily="18" charset="0"/>
              </a:rPr>
              <a:t/>
            </a:r>
            <a:br>
              <a:rPr lang="ru-RU" sz="3100" dirty="0">
                <a:latin typeface="Constantia" pitchFamily="18" charset="0"/>
              </a:rPr>
            </a:br>
            <a:r>
              <a:rPr lang="ru-RU" sz="3100" dirty="0">
                <a:latin typeface="Constantia" pitchFamily="18" charset="0"/>
              </a:rPr>
              <a:t>В возрасте </a:t>
            </a:r>
            <a:r>
              <a:rPr lang="ru-RU" sz="4000" dirty="0">
                <a:latin typeface="Constantia" pitchFamily="18" charset="0"/>
              </a:rPr>
              <a:t>11</a:t>
            </a:r>
            <a:r>
              <a:rPr lang="ru-RU" sz="3100" dirty="0">
                <a:latin typeface="Constantia" pitchFamily="18" charset="0"/>
              </a:rPr>
              <a:t> лет он поступил в гимназию, где учился до 5 класса. </a:t>
            </a:r>
            <a:r>
              <a:rPr lang="ru-RU" sz="3100" dirty="0" smtClean="0">
                <a:latin typeface="Constantia" pitchFamily="18" charset="0"/>
              </a:rPr>
              <a:t/>
            </a:r>
            <a:br>
              <a:rPr lang="ru-RU" sz="3100" dirty="0" smtClean="0">
                <a:latin typeface="Constantia" pitchFamily="18" charset="0"/>
              </a:rPr>
            </a:br>
            <a:r>
              <a:rPr lang="ru-RU" sz="3100" dirty="0" smtClean="0">
                <a:latin typeface="Constantia" pitchFamily="18" charset="0"/>
              </a:rPr>
              <a:t>С </a:t>
            </a:r>
            <a:r>
              <a:rPr lang="ru-RU" sz="3100" dirty="0">
                <a:latin typeface="Constantia" pitchFamily="18" charset="0"/>
              </a:rPr>
              <a:t>учебой у юного Некрасова не складывалась. Именно в этот период Некрасов начинает писать свои первые стихотворения сатирического содержания и записывать их в тетрадь.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12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Constantia" pitchFamily="18" charset="0"/>
              </a:rPr>
              <a:t>В 26 лет Некрасов вместе с писателем Панаевым выкупил журнал «Современник». </a:t>
            </a:r>
            <a:r>
              <a:rPr lang="ru-RU" sz="3600" dirty="0" smtClean="0">
                <a:latin typeface="Constantia" pitchFamily="18" charset="0"/>
              </a:rPr>
              <a:t/>
            </a:r>
            <a:br>
              <a:rPr lang="ru-RU" sz="3600" dirty="0" smtClean="0">
                <a:latin typeface="Constantia" pitchFamily="18" charset="0"/>
              </a:rPr>
            </a:br>
            <a:r>
              <a:rPr lang="ru-RU" sz="3600" dirty="0" smtClean="0">
                <a:latin typeface="Constantia" pitchFamily="18" charset="0"/>
              </a:rPr>
              <a:t>Журнал </a:t>
            </a:r>
            <a:r>
              <a:rPr lang="ru-RU" sz="3600" dirty="0">
                <a:latin typeface="Constantia" pitchFamily="18" charset="0"/>
              </a:rPr>
              <a:t>быстро становился популярным и имел значительное влияние в обществе</a:t>
            </a:r>
            <a:r>
              <a:rPr lang="ru-RU" sz="3600" dirty="0" smtClean="0">
                <a:latin typeface="Constantia" pitchFamily="18" charset="0"/>
              </a:rPr>
              <a:t>.</a:t>
            </a:r>
            <a:br>
              <a:rPr lang="ru-RU" sz="3600" dirty="0" smtClean="0">
                <a:latin typeface="Constantia" pitchFamily="18" charset="0"/>
              </a:rPr>
            </a:br>
            <a:r>
              <a:rPr lang="ru-RU" sz="3600" dirty="0" smtClean="0">
                <a:latin typeface="Constantia" pitchFamily="18" charset="0"/>
              </a:rPr>
              <a:t> </a:t>
            </a:r>
            <a:r>
              <a:rPr lang="ru-RU" sz="3600" dirty="0">
                <a:latin typeface="Constantia" pitchFamily="18" charset="0"/>
              </a:rPr>
              <a:t>В 1862 году вышел запрет правительства на его издание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274638"/>
            <a:ext cx="4186238" cy="579756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onstantia" pitchFamily="18" charset="0"/>
              </a:rPr>
              <a:t>В 1847 — 1866 был издателем и редактором журнала “Современник”, в котором работали лучшие литераторы того времени.</a:t>
            </a:r>
            <a:endParaRPr lang="ru-RU" sz="3200" dirty="0">
              <a:latin typeface="Constantia" pitchFamily="18" charset="0"/>
            </a:endParaRPr>
          </a:p>
        </p:txBody>
      </p:sp>
      <p:pic>
        <p:nvPicPr>
          <p:cNvPr id="20482" name="Picture 2" descr="http://900igr.net/datai/literatura/Literatura-Zolotogo-veka/0016-015-Sovremenni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33528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1714488"/>
            <a:ext cx="4000528" cy="272573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>
                <a:latin typeface="Constantia" pitchFamily="18" charset="0"/>
              </a:rPr>
              <a:t/>
            </a:r>
            <a:br>
              <a:rPr lang="ru-RU" sz="3100" dirty="0">
                <a:latin typeface="Constantia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/>
              <a:t>На страницах журнала «Современник» были открыты такие таланты, как 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u="sng" dirty="0" smtClean="0">
                <a:hlinkClick r:id="rId2"/>
              </a:rPr>
              <a:t>Иван </a:t>
            </a:r>
            <a:r>
              <a:rPr lang="ru-RU" sz="2700" u="sng" dirty="0">
                <a:hlinkClick r:id="rId2"/>
              </a:rPr>
              <a:t>Тургенев</a:t>
            </a:r>
            <a:r>
              <a:rPr lang="ru-RU" sz="2700" u="sng" dirty="0"/>
              <a:t>, </a:t>
            </a:r>
            <a:r>
              <a:rPr lang="ru-RU" sz="2700" u="sng" dirty="0" smtClean="0"/>
              <a:t/>
            </a:r>
            <a:br>
              <a:rPr lang="ru-RU" sz="2700" u="sng" dirty="0" smtClean="0"/>
            </a:br>
            <a:r>
              <a:rPr lang="ru-RU" sz="2700" u="sng" dirty="0" smtClean="0">
                <a:hlinkClick r:id="rId3"/>
              </a:rPr>
              <a:t>Иван </a:t>
            </a:r>
            <a:r>
              <a:rPr lang="ru-RU" sz="2700" u="sng" dirty="0">
                <a:hlinkClick r:id="rId3"/>
              </a:rPr>
              <a:t>Гончаров</a:t>
            </a:r>
            <a:r>
              <a:rPr lang="ru-RU" sz="2700" u="sng" dirty="0"/>
              <a:t>,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Александр </a:t>
            </a:r>
            <a:r>
              <a:rPr lang="ru-RU" sz="2700" dirty="0"/>
              <a:t>Герцен,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Дмитрий </a:t>
            </a:r>
            <a:r>
              <a:rPr lang="ru-RU" sz="2700" dirty="0"/>
              <a:t>Григорович 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r>
              <a:rPr lang="ru-RU" sz="2700" dirty="0" smtClean="0"/>
              <a:t>В </a:t>
            </a:r>
            <a:r>
              <a:rPr lang="ru-RU" sz="2700" dirty="0"/>
              <a:t>нём печатались уже известные 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>
                <a:hlinkClick r:id="rId4"/>
              </a:rPr>
              <a:t>Александр </a:t>
            </a:r>
            <a:r>
              <a:rPr lang="ru-RU" sz="2700" dirty="0">
                <a:hlinkClick r:id="rId4"/>
              </a:rPr>
              <a:t>Островский</a:t>
            </a:r>
            <a:r>
              <a:rPr lang="ru-RU" sz="2700" dirty="0"/>
              <a:t>, 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>
                <a:hlinkClick r:id="rId5"/>
              </a:rPr>
              <a:t>Михаил </a:t>
            </a:r>
            <a:r>
              <a:rPr lang="ru-RU" sz="2700" dirty="0">
                <a:hlinkClick r:id="rId5"/>
              </a:rPr>
              <a:t>Салтыков-Щедрин</a:t>
            </a:r>
            <a:r>
              <a:rPr lang="ru-RU" sz="2700" dirty="0"/>
              <a:t>, </a:t>
            </a:r>
            <a:r>
              <a:rPr lang="ru-RU" sz="2700" u="sng" dirty="0"/>
              <a:t>Глеб Успенский</a:t>
            </a:r>
            <a:r>
              <a:rPr lang="ru-RU" sz="2700" dirty="0"/>
              <a:t>. Благодаря Николаю Некрасову и его журналу русская литература узнала </a:t>
            </a:r>
            <a:r>
              <a:rPr lang="ru-RU" sz="2700" dirty="0" smtClean="0"/>
              <a:t>имена</a:t>
            </a:r>
            <a:br>
              <a:rPr lang="ru-RU" sz="2700" dirty="0" smtClean="0"/>
            </a:br>
            <a:r>
              <a:rPr lang="ru-RU" sz="2700" dirty="0" smtClean="0"/>
              <a:t> </a:t>
            </a:r>
            <a:r>
              <a:rPr lang="ru-RU" sz="2700" dirty="0"/>
              <a:t>Фёдора Достоевского </a:t>
            </a:r>
            <a:r>
              <a:rPr lang="ru-RU" sz="2700" dirty="0" smtClean="0"/>
              <a:t>и</a:t>
            </a:r>
            <a:br>
              <a:rPr lang="ru-RU" sz="2700" dirty="0" smtClean="0"/>
            </a:br>
            <a:r>
              <a:rPr lang="ru-RU" sz="2700" dirty="0"/>
              <a:t> </a:t>
            </a:r>
            <a:r>
              <a:rPr lang="ru-RU" sz="2700" dirty="0">
                <a:hlinkClick r:id="rId6"/>
              </a:rPr>
              <a:t>Льва Толстого</a:t>
            </a:r>
            <a:r>
              <a:rPr lang="ru-RU" sz="2700" dirty="0"/>
              <a:t>.</a:t>
            </a:r>
            <a:br>
              <a:rPr lang="ru-RU" sz="27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5122" name="Picture 2" descr="http://russkay-literatura.ru/2/sotrudniki-sovremennika-foto-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3" y="1071546"/>
            <a:ext cx="5000628" cy="5000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5143536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atin typeface="Constantia" pitchFamily="18" charset="0"/>
              </a:rPr>
              <a:t>Некрасов писал о страданиях и горе русского народа, о сложной жизни крестьянства. Он также внес в русскую литературу много нового, в частности, в своих произведениях использовал простую русскую разговорную речь. Это несомненно показывало богатство русского языка, которое шло из народа. В стихах он впервые стал сочетать сатиру, лирику и элегические мотивы</a:t>
            </a:r>
            <a:r>
              <a:rPr lang="ru-RU" sz="2400" dirty="0" smtClean="0">
                <a:latin typeface="Constantia" pitchFamily="18" charset="0"/>
              </a:rPr>
              <a:t>.</a:t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/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>В 1848 году Некрасов</a:t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 </a:t>
            </a:r>
            <a:r>
              <a:rPr lang="ru-RU" sz="2400" dirty="0" smtClean="0">
                <a:latin typeface="Constantia" pitchFamily="18" charset="0"/>
              </a:rPr>
              <a:t>сильно заболел и умер. </a:t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/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/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/>
            </a:r>
            <a:br>
              <a:rPr lang="ru-RU" sz="2400" dirty="0">
                <a:latin typeface="Constantia" pitchFamily="18" charset="0"/>
              </a:rPr>
            </a:br>
            <a:endParaRPr lang="ru-RU" sz="2400" dirty="0">
              <a:latin typeface="Constantia" pitchFamily="18" charset="0"/>
            </a:endParaRPr>
          </a:p>
        </p:txBody>
      </p:sp>
      <p:pic>
        <p:nvPicPr>
          <p:cNvPr id="2052" name="Picture 4" descr="http://stene.ru/wp-content/uploads/2015/05/n.a.-nekrasov-v-period-poslednih-pesen-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071810"/>
            <a:ext cx="3786213" cy="35682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www.ukazka.ru/img/b/uk5067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714752"/>
            <a:ext cx="2074826" cy="2903769"/>
          </a:xfrm>
          <a:prstGeom prst="rect">
            <a:avLst/>
          </a:prstGeom>
          <a:noFill/>
        </p:spPr>
      </p:pic>
      <p:pic>
        <p:nvPicPr>
          <p:cNvPr id="23555" name="Picture 3" descr="C:\Users\admin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6402" y="357167"/>
            <a:ext cx="2232853" cy="3000396"/>
          </a:xfrm>
          <a:prstGeom prst="rect">
            <a:avLst/>
          </a:prstGeom>
          <a:noFill/>
        </p:spPr>
      </p:pic>
      <p:pic>
        <p:nvPicPr>
          <p:cNvPr id="23557" name="Picture 5" descr="http://1piar.ru/folio/images/510397-m27bb35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643267"/>
            <a:ext cx="2286016" cy="3214733"/>
          </a:xfrm>
          <a:prstGeom prst="rect">
            <a:avLst/>
          </a:prstGeom>
          <a:noFill/>
        </p:spPr>
      </p:pic>
      <p:pic>
        <p:nvPicPr>
          <p:cNvPr id="23559" name="Picture 7" descr="http://readli.net/wp-content/uploads/2015/09/BC2_14225347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7166"/>
            <a:ext cx="2214578" cy="3000396"/>
          </a:xfrm>
          <a:prstGeom prst="rect">
            <a:avLst/>
          </a:prstGeom>
          <a:noFill/>
        </p:spPr>
      </p:pic>
      <p:pic>
        <p:nvPicPr>
          <p:cNvPr id="23561" name="Picture 9" descr="http://animedia-company.cz/wp-content/uploads/2015/01/moroz-krasnyj-nos-6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285728"/>
            <a:ext cx="2214578" cy="2952771"/>
          </a:xfrm>
          <a:prstGeom prst="rect">
            <a:avLst/>
          </a:prstGeom>
          <a:noFill/>
        </p:spPr>
      </p:pic>
      <p:pic>
        <p:nvPicPr>
          <p:cNvPr id="23563" name="Picture 11" descr="http://www.bookvoed.ru/files/1836/29/09/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3714752"/>
            <a:ext cx="2071702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133</Words>
  <Application>Microsoft Office PowerPoint</Application>
  <PresentationFormat>Экран (4:3)</PresentationFormat>
  <Paragraphs>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Составила:  Хидирнабиева Т.В.         учитель начальных классов МКОУ «Дружбинская СОШ»</vt:lpstr>
      <vt:lpstr>Николай Алексеевич Некрасов родился 28 ноября 1821 года  в городе Немирове  Подольской губернии  в зажиточной семье помещика.  </vt:lpstr>
      <vt:lpstr>Слайд 3</vt:lpstr>
      <vt:lpstr> Семья была многодетной – у будущего поэта было 13 сестер и братьев. Отец был очень грубым. В возрасте 11 лет он поступил в гимназию, где учился до 5 класса.  С учебой у юного Некрасова не складывалась. Именно в этот период Некрасов начинает писать свои первые стихотворения сатирического содержания и записывать их в тетрадь. </vt:lpstr>
      <vt:lpstr>В 26 лет Некрасов вместе с писателем Панаевым выкупил журнал «Современник».  Журнал быстро становился популярным и имел значительное влияние в обществе.  В 1862 году вышел запрет правительства на его издание.  </vt:lpstr>
      <vt:lpstr>В 1847 — 1866 был издателем и редактором журнала “Современник”, в котором работали лучшие литераторы того времени.</vt:lpstr>
      <vt:lpstr>   На страницах журнала «Современник» были открыты такие таланты, как  Иван Тургенев,  Иван Гончаров,  Александр Герцен,  Дмитрий Григорович . В нём печатались уже известные  Александр Островский,  Михаил Салтыков-Щедрин, Глеб Успенский. Благодаря Николаю Некрасову и его журналу русская литература узнала имена  Фёдора Достоевского и  Льва Толстого.   </vt:lpstr>
      <vt:lpstr>Некрасов писал о страданиях и горе русского народа, о сложной жизни крестьянства. Он также внес в русскую литературу много нового, в частности, в своих произведениях использовал простую русскую разговорную речь. Это несомненно показывало богатство русского языка, которое шло из народа. В стихах он впервые стал сочетать сатиру, лирику и элегические мотивы.  В 1848 году Некрасов   сильно заболел и умер.     </vt:lpstr>
      <vt:lpstr>Слайд 9</vt:lpstr>
      <vt:lpstr>ШКОЛЬНИК</vt:lpstr>
      <vt:lpstr>1. Каким изображен герой стихотворения? Как он выглядит, как одет?  2. Кто помог мальчику собраться в город на учебу?  3. Как построено стихотворение?  4. В каких строфах поэт выражает главную мысль стихотворения, его идею? </vt:lpstr>
      <vt:lpstr>Михаил Васильевич Ломоносов</vt:lpstr>
      <vt:lpstr>СПАСИБО  за  ВНИМАНИЕ!!!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Составила:  Фатеева Людмила Александровна         учитель начальных классов МБОУ СШ №5 г. Архангельска</dc:title>
  <dc:creator>admin</dc:creator>
  <cp:lastModifiedBy>Хата</cp:lastModifiedBy>
  <cp:revision>6</cp:revision>
  <dcterms:created xsi:type="dcterms:W3CDTF">2016-11-15T16:50:30Z</dcterms:created>
  <dcterms:modified xsi:type="dcterms:W3CDTF">2018-12-05T20:00:13Z</dcterms:modified>
</cp:coreProperties>
</file>